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5" r:id="rId4"/>
    <p:sldId id="267" r:id="rId5"/>
    <p:sldId id="261" r:id="rId6"/>
    <p:sldId id="269" r:id="rId7"/>
    <p:sldId id="257" r:id="rId8"/>
    <p:sldId id="258" r:id="rId9"/>
    <p:sldId id="259" r:id="rId10"/>
    <p:sldId id="260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2665C-3B02-486E-86ED-7E1B2DDF84FF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7125B-57DD-4F35-B7DF-F639FD11F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0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DE2E-D6F6-44C3-A649-5D0702353B4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DE2E-D6F6-44C3-A649-5D0702353B4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7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98A0-CEE8-42AC-AA12-FB437868A270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E06D-BF0E-4E3D-BFA6-FBB8D445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8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98A0-CEE8-42AC-AA12-FB437868A270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E06D-BF0E-4E3D-BFA6-FBB8D445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0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98A0-CEE8-42AC-AA12-FB437868A270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E06D-BF0E-4E3D-BFA6-FBB8D445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5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7187F9-E442-49BD-9591-5E11A780A4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0963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07" y="1508400"/>
            <a:ext cx="11068062" cy="4590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2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98A0-CEE8-42AC-AA12-FB437868A270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E06D-BF0E-4E3D-BFA6-FBB8D445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98A0-CEE8-42AC-AA12-FB437868A270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E06D-BF0E-4E3D-BFA6-FBB8D445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4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98A0-CEE8-42AC-AA12-FB437868A270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E06D-BF0E-4E3D-BFA6-FBB8D445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2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98A0-CEE8-42AC-AA12-FB437868A270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E06D-BF0E-4E3D-BFA6-FBB8D445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4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98A0-CEE8-42AC-AA12-FB437868A270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E06D-BF0E-4E3D-BFA6-FBB8D445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7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98A0-CEE8-42AC-AA12-FB437868A270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E06D-BF0E-4E3D-BFA6-FBB8D445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3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98A0-CEE8-42AC-AA12-FB437868A270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E06D-BF0E-4E3D-BFA6-FBB8D445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4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98A0-CEE8-42AC-AA12-FB437868A270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2E06D-BF0E-4E3D-BFA6-FBB8D445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7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798A0-CEE8-42AC-AA12-FB437868A270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2E06D-BF0E-4E3D-BFA6-FBB8D4452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756469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5562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Валентин Макаров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Президент НП РУССОФТ (</a:t>
            </a:r>
            <a:r>
              <a:rPr lang="en-US" dirty="0" smtClean="0">
                <a:solidFill>
                  <a:srgbClr val="002060"/>
                </a:solidFill>
              </a:rPr>
              <a:t>www.russoft.org)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лидер Рабочей группы </a:t>
            </a:r>
            <a:r>
              <a:rPr lang="ru-RU" dirty="0" err="1" smtClean="0">
                <a:solidFill>
                  <a:srgbClr val="002060"/>
                </a:solidFill>
              </a:rPr>
              <a:t>Сейфнет</a:t>
            </a:r>
            <a:r>
              <a:rPr lang="ru-RU" dirty="0" smtClean="0">
                <a:solidFill>
                  <a:srgbClr val="002060"/>
                </a:solidFill>
              </a:rPr>
              <a:t> НТИ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4217" y="1669832"/>
            <a:ext cx="10358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ОПТИЧЕСКИЕ ТЕХНОЛОГИИ В ДОРОЖНОЙ КАРТЕ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СЕЙФНЕТ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НАЦИОНАЛЬНОЙ ТЕХНОЛОГИЧЕСКОЙ ИНИЦИАТИВЫ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8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52601" y="-69850"/>
            <a:ext cx="8543925" cy="1325563"/>
          </a:xfrm>
        </p:spPr>
        <p:txBody>
          <a:bodyPr vert="horz" lIns="91438" tIns="45718" rIns="91438" bIns="45718" rtlCol="0" anchor="ctr">
            <a:normAutofit/>
          </a:bodyPr>
          <a:lstStyle/>
          <a:p>
            <a:r>
              <a:rPr lang="ru-RU" sz="2400" b="1" cap="all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Рынок связи – инфраструктура и стандарты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752601" y="1271589"/>
            <a:ext cx="3998913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r>
              <a:rPr lang="ru-RU" sz="1400">
                <a:latin typeface="Verdana" pitchFamily="34" charset="0"/>
              </a:rPr>
              <a:t>Ведущие категории продуктов, подвергающиеся атакам. Инфраструктура – 41,9%. Основа кибер безопасности.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2493963"/>
            <a:ext cx="39989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514" y="2062163"/>
            <a:ext cx="48418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5751514" y="1270001"/>
            <a:ext cx="4841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r>
              <a:rPr lang="ru-RU" sz="1400">
                <a:latin typeface="Verdana" pitchFamily="34" charset="0"/>
              </a:rPr>
              <a:t>Объем рынка развития инфраструктуры 2013-2030 – 57 трлн.долл.</a:t>
            </a:r>
          </a:p>
          <a:p>
            <a:r>
              <a:rPr lang="ru-RU" sz="1400">
                <a:latin typeface="Verdana" pitchFamily="34" charset="0"/>
              </a:rPr>
              <a:t>Рынок телеком инфраструктуры – 9,5 трл.долл.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1739900" y="5510214"/>
            <a:ext cx="8853488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/>
            <a:r>
              <a:rPr lang="ru-RU" sz="1400">
                <a:latin typeface="Verdana" pitchFamily="34" charset="0"/>
              </a:rPr>
              <a:t>Инфраструктура связи будет меняться, вероятно, на новых принципах.</a:t>
            </a:r>
          </a:p>
          <a:p>
            <a:pPr algn="ctr"/>
            <a:r>
              <a:rPr lang="ru-RU" sz="1400">
                <a:latin typeface="Verdana" pitchFamily="34" charset="0"/>
              </a:rPr>
              <a:t>Новые стандарты – новые рынки.</a:t>
            </a:r>
          </a:p>
          <a:p>
            <a:pPr algn="ctr"/>
            <a:r>
              <a:rPr lang="ru-RU" sz="1400">
                <a:latin typeface="Verdana" pitchFamily="34" charset="0"/>
              </a:rPr>
              <a:t>Выход на мировой рынок имеет смысл с позиции новой инфраструктуры и стандартов. Иначе мы будем латать дыры в чужих платформах</a:t>
            </a:r>
          </a:p>
        </p:txBody>
      </p:sp>
    </p:spTree>
    <p:extLst>
      <p:ext uri="{BB962C8B-B14F-4D97-AF65-F5344CB8AC3E}">
        <p14:creationId xmlns:p14="http://schemas.microsoft.com/office/powerpoint/2010/main" val="113845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255" y="212655"/>
            <a:ext cx="8800534" cy="6627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646464"/>
                </a:solidFill>
                <a:latin typeface="Calibri" panose="020F0502020204030204" pitchFamily="34" charset="0"/>
              </a:rPr>
              <a:t>Система квантовой рассылки ключа (квантовой криптографии) </a:t>
            </a:r>
            <a:endParaRPr lang="ru-RU" sz="2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15.10.2017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34220" y="6444926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11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765792" y="1409759"/>
            <a:ext cx="8697278" cy="22723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646464"/>
                </a:solidFill>
              </a:rPr>
              <a:t>Для решения задач повышения безопасности передачи данных предлагаем внедрение российской системы безусловно секретной передачи данных в линиях телекоммуникационного стандарта (квантовой рассылки ключа)</a:t>
            </a:r>
          </a:p>
        </p:txBody>
      </p:sp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70" y="4045133"/>
            <a:ext cx="4218263" cy="237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54" y="4045132"/>
            <a:ext cx="3812663" cy="23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61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62"/>
          <p:cNvSpPr>
            <a:spLocks noChangeArrowheads="1"/>
          </p:cNvSpPr>
          <p:nvPr/>
        </p:nvSpPr>
        <p:spPr bwMode="auto">
          <a:xfrm>
            <a:off x="1810068" y="273050"/>
            <a:ext cx="5040312" cy="4000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США. Национальная квантовая сеть</a:t>
            </a:r>
          </a:p>
        </p:txBody>
      </p:sp>
      <p:sp>
        <p:nvSpPr>
          <p:cNvPr id="20483" name="Shape 163"/>
          <p:cNvSpPr>
            <a:spLocks noChangeArrowheads="1"/>
          </p:cNvSpPr>
          <p:nvPr/>
        </p:nvSpPr>
        <p:spPr bwMode="auto">
          <a:xfrm>
            <a:off x="6456364" y="1123951"/>
            <a:ext cx="3754437" cy="30702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300"/>
              </a:spcBef>
            </a:pP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Организатор: </a:t>
            </a:r>
            <a:r>
              <a:rPr lang="ru-RU" sz="1600" dirty="0" err="1">
                <a:solidFill>
                  <a:srgbClr val="000000"/>
                </a:solidFill>
                <a:latin typeface="Calibri" pitchFamily="34" charset="0"/>
              </a:rPr>
              <a:t>Battelle</a:t>
            </a:r>
            <a:endParaRPr lang="ru-RU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</a:pPr>
            <a:endParaRPr lang="ru-RU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ts val="300"/>
              </a:spcBef>
            </a:pP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Цель: Создание национальной квантовой сети и дальнейшее расширение путем соединения с европейскими проектами</a:t>
            </a:r>
          </a:p>
          <a:p>
            <a:pPr marL="342900" indent="-342900">
              <a:spcBef>
                <a:spcPts val="400"/>
              </a:spcBef>
            </a:pPr>
            <a:endParaRPr lang="ru-RU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ts val="300"/>
              </a:spcBef>
            </a:pP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Участники: </a:t>
            </a:r>
            <a:r>
              <a:rPr lang="ru-RU" sz="1600" dirty="0" err="1">
                <a:solidFill>
                  <a:srgbClr val="000000"/>
                </a:solidFill>
                <a:latin typeface="Calibri" pitchFamily="34" charset="0"/>
              </a:rPr>
              <a:t>Battelle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, ID </a:t>
            </a:r>
            <a:r>
              <a:rPr lang="ru-RU" sz="1600" dirty="0" err="1">
                <a:solidFill>
                  <a:srgbClr val="000000"/>
                </a:solidFill>
                <a:latin typeface="Calibri" pitchFamily="34" charset="0"/>
              </a:rPr>
              <a:t>Quantique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itchFamily="34" charset="0"/>
              </a:rPr>
              <a:t>Google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, IBM, </a:t>
            </a:r>
            <a:r>
              <a:rPr lang="ru-RU" sz="1600" dirty="0" err="1">
                <a:solidFill>
                  <a:srgbClr val="000000"/>
                </a:solidFill>
                <a:latin typeface="Calibri" pitchFamily="34" charset="0"/>
              </a:rPr>
              <a:t>Microsoft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itchFamily="34" charset="0"/>
              </a:rPr>
              <a:t>Rackspace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Calibri" pitchFamily="34" charset="0"/>
              </a:rPr>
              <a:t>Amazon</a:t>
            </a:r>
            <a:endParaRPr lang="ru-RU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</a:pPr>
            <a:endParaRPr lang="ru-RU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ts val="300"/>
              </a:spcBef>
            </a:pP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Сроки: 2016 - 2020</a:t>
            </a:r>
          </a:p>
        </p:txBody>
      </p:sp>
      <p:sp>
        <p:nvSpPr>
          <p:cNvPr id="20484" name="Shape 164"/>
          <p:cNvSpPr>
            <a:spLocks noChangeArrowheads="1"/>
          </p:cNvSpPr>
          <p:nvPr/>
        </p:nvSpPr>
        <p:spPr bwMode="auto">
          <a:xfrm>
            <a:off x="5087889" y="5877273"/>
            <a:ext cx="5076825" cy="231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http://www.theverge.com/2014/11/18/7214483/quantum-networks-expand-across-three-continents</a:t>
            </a:r>
          </a:p>
        </p:txBody>
      </p:sp>
      <p:pic>
        <p:nvPicPr>
          <p:cNvPr id="20485" name="datamap_002.png" descr="datamap_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5" y="1268761"/>
            <a:ext cx="4392613" cy="3787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4272" y="1052737"/>
            <a:ext cx="1763688" cy="6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6D1-711D-402B-B1C2-09D117DC05B6}" type="slidenum">
              <a:rPr lang="ru-RU"/>
              <a:pPr/>
              <a:t>12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47528" y="696888"/>
            <a:ext cx="8208962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47528" y="123488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35560" y="6237312"/>
            <a:ext cx="8280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8951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62"/>
          <p:cNvSpPr>
            <a:spLocks noChangeArrowheads="1"/>
          </p:cNvSpPr>
          <p:nvPr/>
        </p:nvSpPr>
        <p:spPr bwMode="auto">
          <a:xfrm>
            <a:off x="1810068" y="273050"/>
            <a:ext cx="5040312" cy="4000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Китай. Национальная квантовая сеть</a:t>
            </a:r>
          </a:p>
        </p:txBody>
      </p:sp>
      <p:sp>
        <p:nvSpPr>
          <p:cNvPr id="20484" name="Shape 164"/>
          <p:cNvSpPr>
            <a:spLocks noChangeArrowheads="1"/>
          </p:cNvSpPr>
          <p:nvPr/>
        </p:nvSpPr>
        <p:spPr bwMode="auto">
          <a:xfrm>
            <a:off x="5087889" y="5877273"/>
            <a:ext cx="5076825" cy="231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http://www.theverge.com/2014/11/18/7214483/quantum-networks-expand-across-three-continents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6D1-711D-402B-B1C2-09D117DC05B6}" type="slidenum">
              <a:rPr lang="ru-RU"/>
              <a:pPr/>
              <a:t>13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47528" y="696888"/>
            <a:ext cx="8208962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47528" y="123488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35560" y="6237312"/>
            <a:ext cx="8280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"/>
          <a:stretch/>
        </p:blipFill>
        <p:spPr>
          <a:xfrm>
            <a:off x="2244302" y="792137"/>
            <a:ext cx="7221786" cy="533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28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9" y="359693"/>
            <a:ext cx="11599817" cy="662780"/>
          </a:xfrm>
        </p:spPr>
        <p:txBody>
          <a:bodyPr>
            <a:noAutofit/>
          </a:bodyPr>
          <a:lstStyle/>
          <a:p>
            <a:r>
              <a:rPr lang="ru-RU" sz="2400" dirty="0"/>
              <a:t>Концепция рынка </a:t>
            </a:r>
            <a:r>
              <a:rPr lang="ru-RU" sz="2400" dirty="0" err="1" smtClean="0"/>
              <a:t>Сейфнет</a:t>
            </a:r>
            <a:r>
              <a:rPr lang="ru-RU" sz="2400" dirty="0" smtClean="0"/>
              <a:t> </a:t>
            </a:r>
            <a:r>
              <a:rPr lang="ru-RU" sz="2400" dirty="0"/>
              <a:t>направлена на достижение </a:t>
            </a:r>
            <a:r>
              <a:rPr lang="ru-RU" sz="2400" dirty="0" smtClean="0"/>
              <a:t>российскими компаниями значимой </a:t>
            </a:r>
            <a:r>
              <a:rPr lang="ru-RU" sz="2400" dirty="0"/>
              <a:t>доли мирового рынка </a:t>
            </a:r>
            <a:r>
              <a:rPr lang="ru-RU" sz="2400" dirty="0" smtClean="0"/>
              <a:t>безопасности, </a:t>
            </a:r>
            <a:r>
              <a:rPr lang="ru-RU" sz="2400" dirty="0"/>
              <a:t>а также на </a:t>
            </a:r>
            <a:r>
              <a:rPr lang="ru-RU" sz="2400" dirty="0" smtClean="0"/>
              <a:t>обеспечение </a:t>
            </a:r>
            <a:r>
              <a:rPr lang="ru-RU" sz="2400" dirty="0"/>
              <a:t>национальной технологической </a:t>
            </a:r>
            <a:r>
              <a:rPr lang="ru-RU" sz="2400" dirty="0" smtClean="0"/>
              <a:t>безопасности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15.10.2017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ColumnHeader"/>
          <p:cNvSpPr>
            <a:spLocks noChangeArrowheads="1"/>
          </p:cNvSpPr>
          <p:nvPr/>
        </p:nvSpPr>
        <p:spPr bwMode="gray">
          <a:xfrm>
            <a:off x="6754385" y="1415014"/>
            <a:ext cx="4003104" cy="36317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lIns="0" tIns="0" rIns="0" bIns="54864" anchor="b">
            <a:spAutoFit/>
          </a:bodyPr>
          <a:lstStyle/>
          <a:p>
            <a:pPr algn="ctr"/>
            <a:r>
              <a:rPr lang="ru-RU" sz="2000" dirty="0">
                <a:latin typeface="Calibri" charset="0"/>
                <a:ea typeface="Calibri" charset="0"/>
                <a:cs typeface="Calibri" charset="0"/>
                <a:sym typeface="Verdana"/>
              </a:rPr>
              <a:t>Цели дорожной карты </a:t>
            </a:r>
            <a:r>
              <a:rPr lang="ru-RU" sz="2000" dirty="0" err="1" smtClean="0">
                <a:latin typeface="Calibri" charset="0"/>
                <a:ea typeface="Calibri" charset="0"/>
                <a:cs typeface="Calibri" charset="0"/>
                <a:sym typeface="Verdana"/>
              </a:rPr>
              <a:t>Сейфнет</a:t>
            </a:r>
            <a:endParaRPr lang="ru-RU" sz="1800" b="1" kern="1200" dirty="0">
              <a:solidFill>
                <a:srgbClr val="13246B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/>
            </a:endParaRPr>
          </a:p>
        </p:txBody>
      </p:sp>
      <p:sp>
        <p:nvSpPr>
          <p:cNvPr id="9" name="Rectangle 118"/>
          <p:cNvSpPr/>
          <p:nvPr/>
        </p:nvSpPr>
        <p:spPr>
          <a:xfrm>
            <a:off x="7214188" y="1941005"/>
            <a:ext cx="4416979" cy="2610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89999" rIns="0" bIns="89999" anchor="t" anchorCtr="1"/>
          <a:lstStyle/>
          <a:p>
            <a:pPr>
              <a:spcBef>
                <a:spcPts val="1200"/>
              </a:spcBef>
              <a:buClr>
                <a:srgbClr val="000000"/>
              </a:buClr>
              <a:buSzPct val="100000"/>
              <a:buFont typeface=""/>
            </a:pPr>
            <a:r>
              <a:rPr lang="ru-RU" dirty="0">
                <a:latin typeface="+mj-lt"/>
                <a:ea typeface="Calibri" charset="0"/>
                <a:cs typeface="Calibri" charset="0"/>
              </a:rPr>
              <a:t>Достижение российскими компаниями в сегментах </a:t>
            </a:r>
            <a:r>
              <a:rPr lang="ru-RU" dirty="0" err="1" smtClean="0">
                <a:latin typeface="+mj-lt"/>
                <a:ea typeface="Calibri" charset="0"/>
                <a:cs typeface="Calibri" charset="0"/>
              </a:rPr>
              <a:t>Сейфнет</a:t>
            </a:r>
            <a:r>
              <a:rPr lang="ru-RU" dirty="0" smtClean="0">
                <a:latin typeface="+mj-lt"/>
                <a:ea typeface="Calibri" charset="0"/>
                <a:cs typeface="Calibri" charset="0"/>
              </a:rPr>
              <a:t> </a:t>
            </a:r>
            <a:r>
              <a:rPr lang="ru-RU" dirty="0">
                <a:latin typeface="+mj-lt"/>
                <a:ea typeface="Calibri" charset="0"/>
                <a:cs typeface="Calibri" charset="0"/>
              </a:rPr>
              <a:t>значимой доли (от </a:t>
            </a:r>
            <a:r>
              <a:rPr lang="ru-RU" dirty="0" smtClean="0">
                <a:latin typeface="+mj-lt"/>
                <a:ea typeface="Calibri" charset="0"/>
                <a:cs typeface="Calibri" charset="0"/>
              </a:rPr>
              <a:t>5% </a:t>
            </a:r>
            <a:r>
              <a:rPr lang="ru-RU" dirty="0">
                <a:latin typeface="+mj-lt"/>
                <a:ea typeface="Calibri" charset="0"/>
                <a:cs typeface="Calibri" charset="0"/>
              </a:rPr>
              <a:t>до </a:t>
            </a:r>
            <a:r>
              <a:rPr lang="ru-RU" dirty="0" smtClean="0">
                <a:latin typeface="+mj-lt"/>
                <a:ea typeface="Calibri" charset="0"/>
                <a:cs typeface="Calibri" charset="0"/>
              </a:rPr>
              <a:t>10%) </a:t>
            </a:r>
            <a:r>
              <a:rPr lang="ru-RU" dirty="0">
                <a:latin typeface="+mj-lt"/>
                <a:ea typeface="Calibri" charset="0"/>
                <a:cs typeface="Calibri" charset="0"/>
              </a:rPr>
              <a:t>мирового рынка </a:t>
            </a:r>
            <a:r>
              <a:rPr lang="ru-RU" dirty="0" err="1">
                <a:latin typeface="+mj-lt"/>
                <a:ea typeface="Calibri" charset="0"/>
                <a:cs typeface="Calibri" charset="0"/>
              </a:rPr>
              <a:t>киберфизической</a:t>
            </a:r>
            <a:r>
              <a:rPr lang="ru-RU" dirty="0">
                <a:latin typeface="+mj-lt"/>
                <a:ea typeface="Calibri" charset="0"/>
                <a:cs typeface="Calibri" charset="0"/>
              </a:rPr>
              <a:t> безопасности</a:t>
            </a:r>
          </a:p>
          <a:p>
            <a:pPr>
              <a:spcBef>
                <a:spcPts val="1200"/>
              </a:spcBef>
              <a:buClr>
                <a:srgbClr val="000000"/>
              </a:buClr>
              <a:buSzPct val="100000"/>
            </a:pPr>
            <a:endParaRPr lang="ru-RU" dirty="0">
              <a:latin typeface="+mj-lt"/>
              <a:ea typeface="Calibri" charset="0"/>
              <a:cs typeface="Calibri" charset="0"/>
            </a:endParaRPr>
          </a:p>
          <a:p>
            <a:pPr marL="114300" lvl="1">
              <a:buClr>
                <a:srgbClr val="13246B"/>
              </a:buClr>
              <a:buSzPct val="100000"/>
            </a:pPr>
            <a:r>
              <a:rPr lang="ru-RU" dirty="0" smtClean="0">
                <a:latin typeface="+mj-lt"/>
                <a:ea typeface="Calibri" charset="0"/>
                <a:cs typeface="Calibri" charset="0"/>
              </a:rPr>
              <a:t>Создание </a:t>
            </a:r>
            <a:r>
              <a:rPr lang="ru-RU" dirty="0">
                <a:latin typeface="+mj-lt"/>
                <a:ea typeface="Calibri" charset="0"/>
                <a:cs typeface="Calibri" charset="0"/>
              </a:rPr>
              <a:t>необходимой ИТ-инфраструктуры </a:t>
            </a:r>
            <a:r>
              <a:rPr lang="en-US" dirty="0">
                <a:latin typeface="+mj-lt"/>
                <a:ea typeface="Calibri" charset="0"/>
                <a:cs typeface="Calibri" charset="0"/>
              </a:rPr>
              <a:t> </a:t>
            </a:r>
            <a:r>
              <a:rPr lang="ru-RU" dirty="0">
                <a:latin typeface="+mj-lt"/>
                <a:ea typeface="Calibri" charset="0"/>
                <a:cs typeface="Calibri" charset="0"/>
              </a:rPr>
              <a:t>и обеспечение безопасности рынков НТИ (промышленный интернет, квантовая сеть, биометрическая платформа идентификации человека, полигоны для испытаний продуктов в области безопасности)</a:t>
            </a:r>
          </a:p>
          <a:p>
            <a:pPr>
              <a:spcBef>
                <a:spcPts val="1200"/>
              </a:spcBef>
              <a:buClr>
                <a:srgbClr val="000000"/>
              </a:buClr>
              <a:buSzPct val="100000"/>
              <a:buFont typeface=""/>
            </a:pPr>
            <a:endParaRPr lang="ru-RU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gray">
          <a:xfrm>
            <a:off x="6754385" y="2117966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gray">
          <a:xfrm>
            <a:off x="6754385" y="3824338"/>
            <a:ext cx="295275" cy="2952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gray">
          <a:xfrm>
            <a:off x="2754374" y="4450180"/>
            <a:ext cx="3314204" cy="201777"/>
          </a:xfrm>
          <a:prstGeom prst="rightArrow">
            <a:avLst>
              <a:gd name="adj1" fmla="val 57090"/>
              <a:gd name="adj2" fmla="val 54136"/>
            </a:avLst>
          </a:prstGeom>
          <a:solidFill>
            <a:srgbClr val="BCDEC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3" name="AutoShape 24"/>
          <p:cNvSpPr>
            <a:spLocks noChangeArrowheads="1"/>
          </p:cNvSpPr>
          <p:nvPr/>
        </p:nvSpPr>
        <p:spPr bwMode="gray">
          <a:xfrm>
            <a:off x="2754379" y="2290024"/>
            <a:ext cx="3314204" cy="201777"/>
          </a:xfrm>
          <a:prstGeom prst="rightArrow">
            <a:avLst>
              <a:gd name="adj1" fmla="val 57090"/>
              <a:gd name="adj2" fmla="val 54136"/>
            </a:avLst>
          </a:prstGeom>
          <a:solidFill>
            <a:srgbClr val="BCDEC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gray">
          <a:xfrm>
            <a:off x="2754376" y="4129172"/>
            <a:ext cx="3314204" cy="201778"/>
          </a:xfrm>
          <a:prstGeom prst="rightArrow">
            <a:avLst>
              <a:gd name="adj1" fmla="val 57090"/>
              <a:gd name="adj2" fmla="val 54136"/>
            </a:avLst>
          </a:prstGeom>
          <a:solidFill>
            <a:srgbClr val="BCDEC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gray">
          <a:xfrm>
            <a:off x="2754377" y="3419530"/>
            <a:ext cx="3314204" cy="201777"/>
          </a:xfrm>
          <a:prstGeom prst="rightArrow">
            <a:avLst>
              <a:gd name="adj1" fmla="val 57090"/>
              <a:gd name="adj2" fmla="val 54136"/>
            </a:avLst>
          </a:prstGeom>
          <a:solidFill>
            <a:srgbClr val="BCDEC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gray">
          <a:xfrm>
            <a:off x="2778625" y="1930615"/>
            <a:ext cx="3314204" cy="201777"/>
          </a:xfrm>
          <a:prstGeom prst="rightArrow">
            <a:avLst>
              <a:gd name="adj1" fmla="val 57090"/>
              <a:gd name="adj2" fmla="val 54136"/>
            </a:avLst>
          </a:prstGeom>
          <a:solidFill>
            <a:srgbClr val="BCDEC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gray">
          <a:xfrm>
            <a:off x="2754380" y="3801991"/>
            <a:ext cx="3314204" cy="201777"/>
          </a:xfrm>
          <a:prstGeom prst="rightArrow">
            <a:avLst>
              <a:gd name="adj1" fmla="val 57090"/>
              <a:gd name="adj2" fmla="val 54136"/>
            </a:avLst>
          </a:prstGeom>
          <a:solidFill>
            <a:srgbClr val="BCDEC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gray">
          <a:xfrm>
            <a:off x="2754378" y="2657530"/>
            <a:ext cx="3314204" cy="201777"/>
          </a:xfrm>
          <a:prstGeom prst="rightArrow">
            <a:avLst>
              <a:gd name="adj1" fmla="val 57090"/>
              <a:gd name="adj2" fmla="val 54136"/>
            </a:avLst>
          </a:prstGeom>
          <a:solidFill>
            <a:srgbClr val="BCDEC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gray">
          <a:xfrm>
            <a:off x="2754380" y="3038530"/>
            <a:ext cx="3314204" cy="201777"/>
          </a:xfrm>
          <a:prstGeom prst="rightArrow">
            <a:avLst>
              <a:gd name="adj1" fmla="val 57090"/>
              <a:gd name="adj2" fmla="val 54136"/>
            </a:avLst>
          </a:prstGeom>
          <a:solidFill>
            <a:srgbClr val="BCDEC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1115581" y="1833416"/>
          <a:ext cx="1549400" cy="3708400"/>
        </p:xfrm>
        <a:graphic>
          <a:graphicData uri="http://schemas.openxmlformats.org/drawingml/2006/table">
            <a:tbl>
              <a:tblPr firstRow="1" bandRow="1"/>
              <a:tblGrid>
                <a:gridCol w="154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  <a:sym typeface="Verdana"/>
                        </a:rPr>
                        <a:t>Аэронет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  <a:sym typeface="Verdana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  <a:sym typeface="Verdana"/>
                        </a:rPr>
                        <a:t>Автонет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  <a:sym typeface="Verdana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  <a:sym typeface="Verdana"/>
                        </a:rPr>
                        <a:t>Маринет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  <a:sym typeface="Verdana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  <a:sym typeface="Verdana"/>
                        </a:rPr>
                        <a:t>Нейронет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  <a:sym typeface="Verdana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  <a:sym typeface="Verdana"/>
                        </a:rPr>
                        <a:t>Энерджинет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  <a:sym typeface="Verdana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  <a:sym typeface="Verdana"/>
                        </a:rPr>
                        <a:t>Хэлснет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  <a:sym typeface="Verdana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  <a:sym typeface="Verdana"/>
                        </a:rPr>
                        <a:t>Фуднет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  <a:sym typeface="Verdana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  <a:sym typeface="Verdana"/>
                        </a:rPr>
                        <a:t>Финнет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  <a:sym typeface="Verdana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Calibri" charset="0"/>
                          <a:cs typeface="Calibri" charset="0"/>
                          <a:sym typeface="Arial"/>
                        </a:rPr>
                        <a:t>Сейфнет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1" name="AutoShape 24"/>
          <p:cNvSpPr>
            <a:spLocks noChangeArrowheads="1"/>
          </p:cNvSpPr>
          <p:nvPr/>
        </p:nvSpPr>
        <p:spPr bwMode="gray">
          <a:xfrm>
            <a:off x="2754380" y="4798057"/>
            <a:ext cx="3314204" cy="201777"/>
          </a:xfrm>
          <a:prstGeom prst="rightArrow">
            <a:avLst>
              <a:gd name="adj1" fmla="val 57090"/>
              <a:gd name="adj2" fmla="val 54136"/>
            </a:avLst>
          </a:prstGeom>
          <a:solidFill>
            <a:srgbClr val="BCDEC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399703" y="1158972"/>
            <a:ext cx="2450379" cy="231165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rPr>
              <a:t>рынок 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rPr>
              <a:t>[</a:t>
            </a:r>
            <a:r>
              <a:rPr lang="ru-RU" sz="1400" dirty="0" err="1" smtClean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rPr>
              <a:t>Сейфнет</a:t>
            </a:r>
            <a:r>
              <a:rPr lang="ru-RU" sz="1400" dirty="0" smtClean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rPr>
              <a:t>2035]</a:t>
            </a:r>
            <a:r>
              <a:rPr lang="ru-RU" sz="1400" dirty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rPr>
              <a:t> </a:t>
            </a:r>
            <a:endParaRPr lang="ru-RU" dirty="0">
              <a:solidFill>
                <a:schemeClr val="bg2"/>
              </a:solidFill>
              <a:latin typeface="+mj-lt"/>
              <a:ea typeface="Calibri" charset="0"/>
              <a:cs typeface="Calibri" charset="0"/>
            </a:endParaRPr>
          </a:p>
          <a:p>
            <a:pPr algn="ctr"/>
            <a:r>
              <a:rPr lang="ru-RU" sz="2800" dirty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rPr>
              <a:t>$</a:t>
            </a:r>
            <a:r>
              <a:rPr lang="en-US" sz="2800" dirty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rPr>
              <a:t>2</a:t>
            </a:r>
            <a:r>
              <a:rPr lang="ru-RU" sz="2800" dirty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rPr>
              <a:t>,1 трлн</a:t>
            </a:r>
          </a:p>
        </p:txBody>
      </p:sp>
      <p:sp>
        <p:nvSpPr>
          <p:cNvPr id="23" name="Bent Arrow 74"/>
          <p:cNvSpPr/>
          <p:nvPr/>
        </p:nvSpPr>
        <p:spPr>
          <a:xfrm rot="16200000" flipV="1">
            <a:off x="1404649" y="2651559"/>
            <a:ext cx="3990109" cy="910646"/>
          </a:xfrm>
          <a:prstGeom prst="bentArrow">
            <a:avLst>
              <a:gd name="adj1" fmla="val 44351"/>
              <a:gd name="adj2" fmla="val 46348"/>
              <a:gd name="adj3" fmla="val 50000"/>
              <a:gd name="adj4" fmla="val 87500"/>
            </a:avLst>
          </a:prstGeom>
          <a:solidFill>
            <a:srgbClr val="E85956"/>
          </a:solidFill>
          <a:ln w="9525">
            <a:solidFill>
              <a:srgbClr val="E859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154724" y="3281591"/>
            <a:ext cx="1970612" cy="18590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4333" y="3824338"/>
            <a:ext cx="2036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rPr>
              <a:t>Всепроникающая информационная сеть</a:t>
            </a:r>
          </a:p>
          <a:p>
            <a:endParaRPr lang="ru-RU" dirty="0"/>
          </a:p>
        </p:txBody>
      </p:sp>
      <p:sp>
        <p:nvSpPr>
          <p:cNvPr id="26" name="Rectangle 6"/>
          <p:cNvSpPr/>
          <p:nvPr/>
        </p:nvSpPr>
        <p:spPr bwMode="auto">
          <a:xfrm>
            <a:off x="4133660" y="5459210"/>
            <a:ext cx="2916000" cy="4572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89000" fontAlgn="base"/>
            <a:r>
              <a:rPr lang="ru-RU" sz="1200" b="1" dirty="0">
                <a:solidFill>
                  <a:schemeClr val="bg1"/>
                </a:solidFill>
              </a:rPr>
              <a:t>системы безопасности</a:t>
            </a:r>
          </a:p>
        </p:txBody>
      </p:sp>
      <p:sp>
        <p:nvSpPr>
          <p:cNvPr id="27" name="Rectangle 7"/>
          <p:cNvSpPr/>
          <p:nvPr/>
        </p:nvSpPr>
        <p:spPr bwMode="auto">
          <a:xfrm>
            <a:off x="1133887" y="5459210"/>
            <a:ext cx="1775637" cy="4572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r>
              <a:rPr lang="ru-RU" sz="1200" b="1" dirty="0">
                <a:solidFill>
                  <a:schemeClr val="bg1"/>
                </a:solidFill>
              </a:rPr>
              <a:t>Рынок </a:t>
            </a:r>
            <a:r>
              <a:rPr lang="ru-RU" sz="1200" b="1" dirty="0" err="1">
                <a:solidFill>
                  <a:schemeClr val="bg1"/>
                </a:solidFill>
              </a:rPr>
              <a:t>СейфНет</a:t>
            </a:r>
            <a:endParaRPr kumimoji="0" lang="en-US" sz="1200" b="1" i="0" u="none" strike="noStrike" cap="none" normalizeH="0" baseline="0" dirty="0">
              <a:solidFill>
                <a:schemeClr val="bg1"/>
              </a:solidFill>
              <a:effectLst/>
            </a:endParaRPr>
          </a:p>
        </p:txBody>
      </p:sp>
      <p:sp>
        <p:nvSpPr>
          <p:cNvPr id="28" name="Equal 8"/>
          <p:cNvSpPr/>
          <p:nvPr/>
        </p:nvSpPr>
        <p:spPr bwMode="auto">
          <a:xfrm>
            <a:off x="3276310" y="5593546"/>
            <a:ext cx="425302" cy="287079"/>
          </a:xfrm>
          <a:prstGeom prst="mathEqual">
            <a:avLst/>
          </a:prstGeom>
          <a:solidFill>
            <a:srgbClr val="D2E0E6"/>
          </a:solidFill>
          <a:ln w="9525" cap="flat" cmpd="sng" algn="ctr">
            <a:solidFill>
              <a:srgbClr val="D2E0E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88720" y="5412791"/>
            <a:ext cx="252000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def.</a:t>
            </a:r>
            <a:endParaRPr lang="en-US" sz="1200" baseline="30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11"/>
          <p:cNvSpPr/>
          <p:nvPr/>
        </p:nvSpPr>
        <p:spPr bwMode="auto">
          <a:xfrm>
            <a:off x="7595203" y="5459210"/>
            <a:ext cx="2656639" cy="4572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89000" fontAlgn="base"/>
            <a:r>
              <a:rPr lang="ru-RU" sz="1200" b="1" dirty="0">
                <a:solidFill>
                  <a:schemeClr val="bg1"/>
                </a:solidFill>
              </a:rPr>
              <a:t>информационные и </a:t>
            </a:r>
          </a:p>
          <a:p>
            <a:pPr algn="ctr" defTabSz="889000" fontAlgn="base"/>
            <a:r>
              <a:rPr lang="ru-RU" sz="1200" b="1" dirty="0" err="1">
                <a:solidFill>
                  <a:schemeClr val="bg1"/>
                </a:solidFill>
              </a:rPr>
              <a:t>киберфизические</a:t>
            </a:r>
            <a:r>
              <a:rPr lang="ru-RU" sz="1200" b="1" dirty="0">
                <a:solidFill>
                  <a:schemeClr val="bg1"/>
                </a:solidFill>
              </a:rPr>
              <a:t> системы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Плюс 2"/>
          <p:cNvSpPr/>
          <p:nvPr/>
        </p:nvSpPr>
        <p:spPr>
          <a:xfrm>
            <a:off x="7120893" y="5537346"/>
            <a:ext cx="311020" cy="310854"/>
          </a:xfrm>
          <a:prstGeom prst="mathPlus">
            <a:avLst/>
          </a:prstGeom>
          <a:solidFill>
            <a:srgbClr val="D2E0E6"/>
          </a:solidFill>
          <a:ln w="9525" cap="flat" cmpd="sng" algn="ctr">
            <a:solidFill>
              <a:srgbClr val="D2E0E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89000" fontAlgn="base"/>
            <a:endParaRPr lang="ru-RU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Object 6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1" y="0"/>
            <a:ext cx="1424608" cy="396000"/>
          </a:xfrm>
          <a:prstGeom prst="rect">
            <a:avLst/>
          </a:prstGeom>
          <a:solidFill>
            <a:srgbClr val="DC6E00"/>
          </a:solidFill>
          <a:ln>
            <a:solidFill>
              <a:srgbClr val="DC6E00"/>
            </a:solidFill>
          </a:ln>
        </p:spPr>
        <p:txBody>
          <a:bodyPr wrap="square" lIns="82295" tIns="82295" rIns="28310" bIns="82295" rtlCol="0" anchor="ctr">
            <a:noAutofit/>
          </a:bodyPr>
          <a:lstStyle/>
          <a:p>
            <a:pPr algn="ctr"/>
            <a:r>
              <a:rPr lang="ru-RU" sz="108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Видение рынка </a:t>
            </a:r>
            <a:r>
              <a:rPr lang="ru-RU" sz="108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СейфНэт</a:t>
            </a:r>
            <a:endParaRPr lang="ru-RU" sz="108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8" name="Straight Connector 34"/>
          <p:cNvCxnSpPr>
            <a:stCxn id="40" idx="3"/>
          </p:cNvCxnSpPr>
          <p:nvPr/>
        </p:nvCxnSpPr>
        <p:spPr>
          <a:xfrm>
            <a:off x="5595149" y="1624199"/>
            <a:ext cx="300889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407735" y="133805"/>
            <a:ext cx="7185264" cy="831600"/>
          </a:xfrm>
        </p:spPr>
        <p:txBody>
          <a:bodyPr>
            <a:normAutofit/>
          </a:bodyPr>
          <a:lstStyle/>
          <a:p>
            <a:r>
              <a:rPr lang="ru-RU" sz="2800" dirty="0"/>
              <a:t>Путь к новой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ПАРАДИГМЕ БЕЗОПАСНОСТИ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43001" y="0"/>
            <a:ext cx="1424608" cy="396000"/>
          </a:xfrm>
          <a:prstGeom prst="rect">
            <a:avLst/>
          </a:prstGeom>
          <a:solidFill>
            <a:srgbClr val="DC6E00"/>
          </a:solidFill>
          <a:ln>
            <a:solidFill>
              <a:srgbClr val="DC6E00"/>
            </a:solidFill>
          </a:ln>
        </p:spPr>
        <p:txBody>
          <a:bodyPr wrap="square" lIns="82295" tIns="82295" rIns="28310" bIns="82295" rtlCol="0" anchor="ctr">
            <a:noAutofit/>
          </a:bodyPr>
          <a:lstStyle/>
          <a:p>
            <a:pPr algn="ctr"/>
            <a:r>
              <a:rPr lang="ru-RU" sz="108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Видение рынка </a:t>
            </a:r>
            <a:r>
              <a:rPr lang="ru-RU" sz="108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СейфНет</a:t>
            </a:r>
            <a:endParaRPr lang="ru-RU" sz="108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6323658" y="3044805"/>
            <a:ext cx="1085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 dirty="0">
                <a:solidFill>
                  <a:schemeClr val="hlink"/>
                </a:solidFill>
                <a:latin typeface="+mj-lt"/>
              </a:rPr>
              <a:t>Превентивная</a:t>
            </a:r>
          </a:p>
        </p:txBody>
      </p:sp>
      <p:sp>
        <p:nvSpPr>
          <p:cNvPr id="33" name="Isosceles Triangle 49"/>
          <p:cNvSpPr/>
          <p:nvPr/>
        </p:nvSpPr>
        <p:spPr>
          <a:xfrm>
            <a:off x="5370701" y="2347478"/>
            <a:ext cx="1279964" cy="615523"/>
          </a:xfrm>
          <a:prstGeom prst="triangle">
            <a:avLst/>
          </a:prstGeom>
          <a:solidFill>
            <a:schemeClr val="accent2"/>
          </a:solidFill>
          <a:ln w="34925">
            <a:solidFill>
              <a:schemeClr val="fol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4869486" y="2061656"/>
            <a:ext cx="18405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Интегрированная</a:t>
            </a:r>
            <a:r>
              <a:rPr lang="ru-RU" altLang="ru-RU" sz="1200" b="1" dirty="0">
                <a:solidFill>
                  <a:schemeClr val="hlink"/>
                </a:solidFill>
                <a:latin typeface="+mj-lt"/>
              </a:rPr>
              <a:t> в среду 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4478295" y="3037905"/>
            <a:ext cx="14574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1200" b="1" dirty="0" err="1">
                <a:solidFill>
                  <a:schemeClr val="hlink"/>
                </a:solidFill>
                <a:latin typeface="+mj-lt"/>
              </a:rPr>
              <a:t>Кастомизированная</a:t>
            </a:r>
            <a:endParaRPr lang="ru-RU" altLang="ru-RU" sz="1200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39" name="takeaway_box"/>
          <p:cNvSpPr>
            <a:spLocks noChangeArrowheads="1"/>
          </p:cNvSpPr>
          <p:nvPr/>
        </p:nvSpPr>
        <p:spPr bwMode="gray">
          <a:xfrm>
            <a:off x="4060630" y="4619926"/>
            <a:ext cx="3695449" cy="392223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/>
            <a:r>
              <a:rPr lang="ru-RU" sz="1200" b="1" dirty="0">
                <a:solidFill>
                  <a:srgbClr val="FFFFFF"/>
                </a:solidFill>
                <a:latin typeface="+mj-lt"/>
              </a:rPr>
              <a:t>Развитие новой инфраструктуры для появления нового типа оператора</a:t>
            </a:r>
          </a:p>
        </p:txBody>
      </p:sp>
      <p:pic>
        <p:nvPicPr>
          <p:cNvPr id="40" name="Picture 3" descr="C:\Users\Zhuravleva Kseniya\Desktop\imagesMTZP9W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6464" y="1173318"/>
            <a:ext cx="1198685" cy="9017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1725022" y="2922489"/>
            <a:ext cx="2126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900" dirty="0">
                <a:latin typeface="+mj-lt"/>
              </a:rPr>
              <a:t>Обеспечивается как комплексный сервис, подключающий разнообразные модули в зависимости от вероятности реализации угроз</a:t>
            </a:r>
            <a:endParaRPr lang="ru-RU" altLang="ru-RU" sz="1000" dirty="0">
              <a:latin typeface="+mj-lt"/>
            </a:endParaRP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8095933" y="2659942"/>
            <a:ext cx="25957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900" dirty="0">
                <a:latin typeface="+mj-lt"/>
              </a:rPr>
              <a:t>Происходит переход от реактивной к </a:t>
            </a:r>
            <a:r>
              <a:rPr lang="ru-RU" altLang="ru-RU" sz="900" dirty="0" err="1">
                <a:latin typeface="+mj-lt"/>
              </a:rPr>
              <a:t>проактивной</a:t>
            </a:r>
            <a:r>
              <a:rPr lang="ru-RU" altLang="ru-RU" sz="900" dirty="0">
                <a:latin typeface="+mj-lt"/>
              </a:rPr>
              <a:t> безопасности– вместо предотвращения последствий угроз происходит выбор сценария с минимальными рисками выполнения задач обеспечения безопасности. Реализуется на основании технологий </a:t>
            </a:r>
            <a:r>
              <a:rPr lang="en-US" altLang="ru-RU" sz="900" dirty="0" err="1">
                <a:latin typeface="+mj-lt"/>
              </a:rPr>
              <a:t>BigData</a:t>
            </a:r>
            <a:r>
              <a:rPr lang="en-US" altLang="ru-RU" sz="900" dirty="0">
                <a:latin typeface="+mj-lt"/>
              </a:rPr>
              <a:t>, </a:t>
            </a:r>
            <a:r>
              <a:rPr lang="en-US" altLang="ru-RU" sz="900" dirty="0" err="1">
                <a:latin typeface="+mj-lt"/>
              </a:rPr>
              <a:t>IoT</a:t>
            </a:r>
            <a:r>
              <a:rPr lang="en-US" altLang="ru-RU" sz="900" dirty="0">
                <a:latin typeface="+mj-lt"/>
              </a:rPr>
              <a:t> </a:t>
            </a:r>
            <a:r>
              <a:rPr lang="ru-RU" altLang="ru-RU" sz="900" dirty="0">
                <a:latin typeface="+mj-lt"/>
              </a:rPr>
              <a:t>и сложных алгоритмов расчета данных, поступающих с огромного количества устройств. </a:t>
            </a:r>
          </a:p>
        </p:txBody>
      </p: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5959305" y="1138326"/>
            <a:ext cx="32960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900" dirty="0">
                <a:latin typeface="+mj-lt"/>
              </a:rPr>
              <a:t>За счет развития технологий «интернета вещей» возникает все большее количество объектов  и пространств (умные дома, города и прочее), где безопасность является не отдельной услугой, а одной из обязательных функций среды. </a:t>
            </a:r>
          </a:p>
        </p:txBody>
      </p:sp>
      <p:cxnSp>
        <p:nvCxnSpPr>
          <p:cNvPr id="44" name="Straight Connector 25"/>
          <p:cNvCxnSpPr/>
          <p:nvPr/>
        </p:nvCxnSpPr>
        <p:spPr>
          <a:xfrm>
            <a:off x="3882124" y="2963000"/>
            <a:ext cx="0" cy="744318"/>
          </a:xfrm>
          <a:prstGeom prst="line">
            <a:avLst/>
          </a:prstGeom>
          <a:ln w="2857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6"/>
          <p:cNvCxnSpPr/>
          <p:nvPr/>
        </p:nvCxnSpPr>
        <p:spPr>
          <a:xfrm>
            <a:off x="8123026" y="2790748"/>
            <a:ext cx="0" cy="1215717"/>
          </a:xfrm>
          <a:prstGeom prst="line">
            <a:avLst/>
          </a:prstGeom>
          <a:ln w="2857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8"/>
          <p:cNvCxnSpPr/>
          <p:nvPr/>
        </p:nvCxnSpPr>
        <p:spPr>
          <a:xfrm>
            <a:off x="5935746" y="1173319"/>
            <a:ext cx="1" cy="833425"/>
          </a:xfrm>
          <a:prstGeom prst="line">
            <a:avLst/>
          </a:prstGeom>
          <a:ln w="2857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5"/>
          <p:cNvCxnSpPr/>
          <p:nvPr/>
        </p:nvCxnSpPr>
        <p:spPr>
          <a:xfrm>
            <a:off x="7773160" y="3440811"/>
            <a:ext cx="349866" cy="1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7"/>
          <p:cNvCxnSpPr/>
          <p:nvPr/>
        </p:nvCxnSpPr>
        <p:spPr>
          <a:xfrm flipV="1">
            <a:off x="3899667" y="3432360"/>
            <a:ext cx="321927" cy="1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10" descr="C:\Users\Zhuravleva Kseniya\Desktop\CCTV-Camera-Dollarphotoclub_709046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9680" y="3351555"/>
            <a:ext cx="1486835" cy="9912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4" name="Group 11"/>
          <p:cNvGrpSpPr/>
          <p:nvPr/>
        </p:nvGrpSpPr>
        <p:grpSpPr>
          <a:xfrm>
            <a:off x="4221410" y="3354180"/>
            <a:ext cx="1474015" cy="982677"/>
            <a:chOff x="3763482" y="1837683"/>
            <a:chExt cx="2423156" cy="16154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5" name="Rectangle 12"/>
            <p:cNvSpPr/>
            <p:nvPr/>
          </p:nvSpPr>
          <p:spPr>
            <a:xfrm>
              <a:off x="3763482" y="1837683"/>
              <a:ext cx="2423156" cy="16154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accent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56" name="Picture 9" descr="C:\Users\Zhuravleva Kseniya\Desktop\robots-riot-police-dron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89598" y="1978580"/>
              <a:ext cx="2370925" cy="1333645"/>
            </a:xfrm>
            <a:prstGeom prst="rect">
              <a:avLst/>
            </a:prstGeom>
            <a:noFill/>
          </p:spPr>
        </p:pic>
      </p:grpSp>
      <p:sp>
        <p:nvSpPr>
          <p:cNvPr id="57" name="AutoShape 24"/>
          <p:cNvSpPr>
            <a:spLocks noChangeArrowheads="1"/>
          </p:cNvSpPr>
          <p:nvPr/>
        </p:nvSpPr>
        <p:spPr bwMode="gray">
          <a:xfrm>
            <a:off x="1471213" y="6195816"/>
            <a:ext cx="9006037" cy="179542"/>
          </a:xfrm>
          <a:prstGeom prst="rightArrow">
            <a:avLst>
              <a:gd name="adj1" fmla="val 57090"/>
              <a:gd name="adj2" fmla="val 54136"/>
            </a:avLst>
          </a:prstGeom>
          <a:solidFill>
            <a:srgbClr val="BCDEC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8" name="TextBox 11"/>
          <p:cNvSpPr txBox="1">
            <a:spLocks noChangeArrowheads="1"/>
          </p:cNvSpPr>
          <p:nvPr/>
        </p:nvSpPr>
        <p:spPr bwMode="auto">
          <a:xfrm>
            <a:off x="1558952" y="6375359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1000" b="1" dirty="0">
                <a:solidFill>
                  <a:schemeClr val="hlink"/>
                </a:solidFill>
                <a:latin typeface="+mj-lt"/>
              </a:rPr>
              <a:t>2016</a:t>
            </a:r>
          </a:p>
        </p:txBody>
      </p:sp>
      <p:sp>
        <p:nvSpPr>
          <p:cNvPr id="59" name="TextBox 11"/>
          <p:cNvSpPr txBox="1">
            <a:spLocks noChangeArrowheads="1"/>
          </p:cNvSpPr>
          <p:nvPr/>
        </p:nvSpPr>
        <p:spPr bwMode="auto">
          <a:xfrm>
            <a:off x="8562577" y="6375359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1000" b="1" dirty="0">
                <a:solidFill>
                  <a:schemeClr val="hlink"/>
                </a:solidFill>
                <a:latin typeface="+mj-lt"/>
              </a:rPr>
              <a:t>2035</a:t>
            </a:r>
          </a:p>
        </p:txBody>
      </p:sp>
      <p:sp>
        <p:nvSpPr>
          <p:cNvPr id="60" name="TextBox 11"/>
          <p:cNvSpPr txBox="1">
            <a:spLocks noChangeArrowheads="1"/>
          </p:cNvSpPr>
          <p:nvPr/>
        </p:nvSpPr>
        <p:spPr bwMode="auto">
          <a:xfrm>
            <a:off x="4929555" y="6374726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1000" b="1" dirty="0">
                <a:solidFill>
                  <a:schemeClr val="hlink"/>
                </a:solidFill>
                <a:latin typeface="+mj-lt"/>
              </a:rPr>
              <a:t>2025</a:t>
            </a:r>
          </a:p>
        </p:txBody>
      </p:sp>
      <p:cxnSp>
        <p:nvCxnSpPr>
          <p:cNvPr id="61" name="Straight Connector 25"/>
          <p:cNvCxnSpPr/>
          <p:nvPr/>
        </p:nvCxnSpPr>
        <p:spPr>
          <a:xfrm>
            <a:off x="6083877" y="5012150"/>
            <a:ext cx="0" cy="1190460"/>
          </a:xfrm>
          <a:prstGeom prst="line">
            <a:avLst/>
          </a:prstGeom>
          <a:ln w="2857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591783" y="5350442"/>
            <a:ext cx="23893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Создание отечественной инфраструктуры </a:t>
            </a:r>
            <a:r>
              <a:rPr lang="ru-RU" sz="900" dirty="0" err="1"/>
              <a:t>киберфизических</a:t>
            </a:r>
            <a:r>
              <a:rPr lang="ru-RU" sz="900" dirty="0"/>
              <a:t> систем, обладающих свойствами защищённости от антропогенных, техногенных и стихийных факторов</a:t>
            </a:r>
          </a:p>
        </p:txBody>
      </p:sp>
      <p:pic>
        <p:nvPicPr>
          <p:cNvPr id="64" name="Picture 13" descr="http://www.vpnfaqs.com/wp-content/uploads/2014/11/vpn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01" y="4459955"/>
            <a:ext cx="886416" cy="88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8095933" y="5350443"/>
            <a:ext cx="25957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Разработка методов и </a:t>
            </a:r>
            <a:r>
              <a:rPr lang="ru-RU" sz="900"/>
              <a:t>стандартов  </a:t>
            </a:r>
            <a:r>
              <a:rPr lang="ru-RU" sz="900" dirty="0"/>
              <a:t>обеспечения безопасности пользователя и его окружения в системах с Искусственным Интеллектом (ИИ) </a:t>
            </a:r>
          </a:p>
        </p:txBody>
      </p:sp>
      <p:pic>
        <p:nvPicPr>
          <p:cNvPr id="66" name="Picture 15" descr="http://help-74.ru/uploads/rss/2015-05/0526Final-Image-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164" y="4398727"/>
            <a:ext cx="1460410" cy="8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72" y="429"/>
            <a:ext cx="9142857" cy="6857143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420501" y="785700"/>
            <a:ext cx="2413924" cy="60723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endParaRPr lang="ru-RU" b="1" dirty="0">
              <a:solidFill>
                <a:srgbClr val="005C2A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0" y="0"/>
            <a:ext cx="9144000" cy="692696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ru-RU"/>
            </a:defPPr>
            <a:lvl1pPr marL="446400">
              <a:defRPr sz="3200" b="1" spc="300">
                <a:solidFill>
                  <a:schemeClr val="bg1"/>
                </a:solidFill>
              </a:defRPr>
            </a:lvl1pPr>
          </a:lstStyle>
          <a:p>
            <a:pPr marL="3175" algn="ctr"/>
            <a:r>
              <a:rPr lang="ru-RU" sz="2400" spc="0" dirty="0"/>
              <a:t>ДК </a:t>
            </a:r>
            <a:r>
              <a:rPr lang="en-US" sz="2400" spc="0" dirty="0" err="1"/>
              <a:t>SafeNet</a:t>
            </a:r>
            <a:r>
              <a:rPr lang="en-US" sz="2400" spc="0" dirty="0"/>
              <a:t> </a:t>
            </a:r>
            <a:r>
              <a:rPr lang="ru-RU" sz="2400" spc="0" dirty="0"/>
              <a:t>СОЗДАЁТ МОНОЛИТНУЮ ИНФРАСТРУКТУРУ БЕЗОПАСНОСТИ И ОХВАТЫВАЕТ ВСЕ СЕГМЕНТЫ </a:t>
            </a:r>
            <a:r>
              <a:rPr lang="en-US" sz="2400" spc="0" dirty="0"/>
              <a:t>IT</a:t>
            </a:r>
            <a:endParaRPr lang="ru-RU" sz="2400" spc="0" dirty="0"/>
          </a:p>
        </p:txBody>
      </p:sp>
      <p:sp>
        <p:nvSpPr>
          <p:cNvPr id="35" name="TextBox 34"/>
          <p:cNvSpPr txBox="1"/>
          <p:nvPr/>
        </p:nvSpPr>
        <p:spPr>
          <a:xfrm>
            <a:off x="1693915" y="774550"/>
            <a:ext cx="1450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Сегмент безопасности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23863" y="897659"/>
            <a:ext cx="2594648" cy="33855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8E0000"/>
                </a:solidFill>
              </a:defRPr>
            </a:lvl1pPr>
          </a:lstStyle>
          <a:p>
            <a:r>
              <a:rPr lang="ru-RU" dirty="0"/>
              <a:t>Проблема/задача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58099" y="774550"/>
            <a:ext cx="4331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Системные проекты ДК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SafeNet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обеспечивающие безопасность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27097" y="3013540"/>
            <a:ext cx="7247499" cy="954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521843" y="3306230"/>
            <a:ext cx="1651769" cy="369332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ru-RU"/>
            </a:defPPr>
            <a:lvl1pPr marL="3175" algn="ctr">
              <a:defRPr sz="2400" b="1" spc="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ru-RU" sz="1800" dirty="0"/>
              <a:t>2) Платформы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14351" y="2989189"/>
            <a:ext cx="2420075" cy="100341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8E0000"/>
                </a:solidFill>
              </a:rPr>
              <a:t>Взлом информационных систем с подменой функциональности и целеполагания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98125" y="3034621"/>
            <a:ext cx="4290362" cy="905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Доверенная среда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soft+hard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Защищенная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Операционная Система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IoT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СУБД и СХД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Платформа разработки защищённого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Интеллектуальная платформа для обработки больших массивов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данных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20501" y="4093383"/>
            <a:ext cx="7247499" cy="1297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518444" y="4557452"/>
            <a:ext cx="1658564" cy="369332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ru-RU"/>
            </a:defPPr>
            <a:lvl1pPr marL="3175" algn="ctr">
              <a:defRPr sz="2400" b="1" spc="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ru-RU" sz="1800" dirty="0"/>
              <a:t>3) Решения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14351" y="4078928"/>
            <a:ext cx="2420075" cy="13055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8E0000"/>
                </a:solidFill>
              </a:rPr>
              <a:t>Несанкционированный доступ и идентификация личности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86480" y="4078928"/>
            <a:ext cx="4203263" cy="13055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Национальная биометрическая система,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Блокчейн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– достоверные транзакции,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Создание системы оценки рисков и принятия решения с искусственным интеллектом,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Распознавание угроз и детальная аналитика на основе данных датчиков, сенсоров, камер видеонаблюдения и других устройств обеспечения безопасности.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420501" y="5510632"/>
            <a:ext cx="7247499" cy="1119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515047" y="5885578"/>
            <a:ext cx="1658564" cy="369332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ru-RU"/>
            </a:defPPr>
            <a:lvl1pPr marL="3175" algn="ctr">
              <a:defRPr sz="2400" b="1" spc="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ru-RU" sz="1800" dirty="0"/>
              <a:t>4) Сервисы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14351" y="5516170"/>
            <a:ext cx="2420075" cy="11081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8E0000"/>
                </a:solidFill>
              </a:rPr>
              <a:t>Уязвимость существующих промышленных инфраструктур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86480" y="5510561"/>
            <a:ext cx="4302007" cy="110814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Комплексные услуги по по управлению информационной безопасностью,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Создание защищенных промышленных информационных и управляющих инфраструктур,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Риск-ориентированные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системы принятия решения,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Управление угрозами и рисками.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427021" y="1483338"/>
            <a:ext cx="7240980" cy="75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427021" y="2331865"/>
            <a:ext cx="7240979" cy="578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524000" y="2077530"/>
            <a:ext cx="1658564" cy="369332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>
            <a:defPPr>
              <a:defRPr lang="ru-RU"/>
            </a:defPPr>
            <a:lvl1pPr marL="3175" algn="ctr">
              <a:defRPr sz="2400" b="1" spc="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ru-RU" sz="1800" dirty="0"/>
              <a:t>1) Устройства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20501" y="1569888"/>
            <a:ext cx="2407772" cy="5847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8E0000"/>
                </a:solidFill>
              </a:rPr>
              <a:t>а) Обеспечение </a:t>
            </a:r>
            <a:br>
              <a:rPr lang="ru-RU" sz="1600" b="1" dirty="0">
                <a:solidFill>
                  <a:srgbClr val="8E0000"/>
                </a:solidFill>
              </a:rPr>
            </a:br>
            <a:r>
              <a:rPr lang="ru-RU" sz="1600" b="1" dirty="0">
                <a:solidFill>
                  <a:srgbClr val="8E0000"/>
                </a:solidFill>
              </a:rPr>
              <a:t>безопасности людей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49003" y="2316495"/>
            <a:ext cx="2379271" cy="5847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8E0000"/>
                </a:solidFill>
              </a:rPr>
              <a:t>б) Уязвимость сетей передачи данных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94925" y="1467950"/>
            <a:ext cx="4293562" cy="78864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Защищенные интеллектуальные видеокамеры,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Система мониторинга трафика и распознавания лиц для обеспечения безопасности в местах скопления людей и на социально-значимых объектах.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98125" y="2307461"/>
            <a:ext cx="4290363" cy="60284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Устройства квантовой криптографии для защищенного обмена ключами шифрования,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Перспективные системы мобильной связи 5G, 6G.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524000" y="2958619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524000" y="1390457"/>
            <a:ext cx="9150596" cy="0"/>
          </a:xfrm>
          <a:prstGeom prst="line">
            <a:avLst/>
          </a:prstGeom>
          <a:ln w="3810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530596" y="4026989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524000" y="5444277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519445" y="669166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5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15.10.2017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5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54255" y="334188"/>
            <a:ext cx="7311595" cy="58105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dk2"/>
                </a:solidFill>
              </a:rPr>
              <a:t>Ключевые требования</a:t>
            </a:r>
            <a:r>
              <a:rPr lang="en-US" sz="2700" b="1" dirty="0">
                <a:solidFill>
                  <a:schemeClr val="dk2"/>
                </a:solidFill>
              </a:rPr>
              <a:t> </a:t>
            </a:r>
            <a:r>
              <a:rPr lang="ru-RU" sz="2700" b="1" dirty="0">
                <a:solidFill>
                  <a:schemeClr val="dk2"/>
                </a:solidFill>
              </a:rPr>
              <a:t>к перспективной </a:t>
            </a:r>
            <a:br>
              <a:rPr lang="ru-RU" sz="2700" b="1" dirty="0">
                <a:solidFill>
                  <a:schemeClr val="dk2"/>
                </a:solidFill>
              </a:rPr>
            </a:br>
            <a:r>
              <a:rPr lang="ru-RU" sz="2700" b="1" dirty="0">
                <a:solidFill>
                  <a:schemeClr val="dk2"/>
                </a:solidFill>
              </a:rPr>
              <a:t>инфраструктуре связи</a:t>
            </a:r>
            <a:r>
              <a:rPr lang="ru-RU" sz="2455" b="1" dirty="0">
                <a:solidFill>
                  <a:schemeClr val="dk2"/>
                </a:solidFill>
              </a:rPr>
              <a:t/>
            </a:r>
            <a:br>
              <a:rPr lang="ru-RU" sz="2455" b="1" dirty="0">
                <a:solidFill>
                  <a:schemeClr val="dk2"/>
                </a:solidFill>
              </a:rPr>
            </a:br>
            <a:endParaRPr lang="ru-RU" sz="1403" dirty="0"/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1722750" y="1480930"/>
            <a:ext cx="8740321" cy="4134679"/>
          </a:xfrm>
          <a:prstGeom prst="rect">
            <a:avLst/>
          </a:prstGeom>
        </p:spPr>
        <p:txBody>
          <a:bodyPr vert="horz" lIns="80165" tIns="40082" rIns="80165" bIns="40082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>
                <a:solidFill>
                  <a:srgbClr val="FF0000"/>
                </a:solidFill>
              </a:rPr>
              <a:t>Безопасность: </a:t>
            </a:r>
            <a:r>
              <a:rPr lang="ru-RU" sz="2600" dirty="0"/>
              <a:t>гарантированная защищенность каналов связи для критической инфраструктуры и </a:t>
            </a:r>
            <a:r>
              <a:rPr lang="ru-RU" sz="2600" dirty="0" err="1"/>
              <a:t>киберфизических</a:t>
            </a:r>
            <a:r>
              <a:rPr lang="ru-RU" sz="2600" dirty="0"/>
              <a:t> систем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Скорость  передачи данных :</a:t>
            </a:r>
            <a:r>
              <a:rPr lang="ru-RU" sz="2600" dirty="0"/>
              <a:t> обеспечение  стандартов 5</a:t>
            </a:r>
            <a:r>
              <a:rPr lang="en-US" sz="2600" dirty="0"/>
              <a:t>G, </a:t>
            </a:r>
            <a:r>
              <a:rPr lang="ru-RU" sz="2600" dirty="0"/>
              <a:t>интернета вещей, промышленного интернета на транспортном уровне, уровне сетей доступа и беспроводных сетей различных типов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Гарантированные параметры задержки:</a:t>
            </a:r>
            <a:r>
              <a:rPr lang="ru-RU" sz="2600" dirty="0"/>
              <a:t> для трафика специального назначения и транзитного трафика через территорию РФ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Пространственное позиционирование : </a:t>
            </a:r>
            <a:r>
              <a:rPr lang="ru-RU" sz="2600" dirty="0"/>
              <a:t>гарантированная точность определения координат устройств и абонентов для обеспечения безопасности движущихся объектов 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Синхронизация - </a:t>
            </a:r>
            <a:r>
              <a:rPr lang="ru-RU" sz="2600" dirty="0"/>
              <a:t>подключаемых устройств к сети по единой государственной шкале времени </a:t>
            </a:r>
            <a:r>
              <a:rPr lang="en-US" sz="2600" dirty="0"/>
              <a:t>UTC(SU)</a:t>
            </a:r>
            <a:r>
              <a:rPr lang="ru-RU" sz="2600" dirty="0"/>
              <a:t> с точностью, обеспечивающей параметры пространственного позиционирования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Контроль над прохождением интернет-трафика на территории России* </a:t>
            </a:r>
            <a:r>
              <a:rPr lang="ru-RU" sz="2600" dirty="0"/>
              <a:t>- отслеживание потоков, управление границами потоков, маркирование информационных пакетов</a:t>
            </a:r>
          </a:p>
          <a:p>
            <a:r>
              <a:rPr lang="ru-RU" sz="2600" b="1" dirty="0" err="1">
                <a:solidFill>
                  <a:srgbClr val="FF0000"/>
                </a:solidFill>
              </a:rPr>
              <a:t>Автоконфигурируемость</a:t>
            </a:r>
            <a:r>
              <a:rPr lang="ru-RU" sz="2600" b="1" dirty="0">
                <a:solidFill>
                  <a:srgbClr val="FF0000"/>
                </a:solidFill>
              </a:rPr>
              <a:t>, управляемость и отказоустойчивость</a:t>
            </a:r>
            <a:r>
              <a:rPr lang="ru-RU" sz="2600" dirty="0"/>
              <a:t> инфраструктуры сети связи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Надежность и безопасность транзакций </a:t>
            </a:r>
            <a:r>
              <a:rPr lang="ru-RU" sz="2600" dirty="0"/>
              <a:t>– распределенные реестры </a:t>
            </a:r>
          </a:p>
          <a:p>
            <a:endParaRPr lang="ru-RU" sz="2455" dirty="0"/>
          </a:p>
          <a:p>
            <a:endParaRPr lang="ru-RU" sz="2455" dirty="0"/>
          </a:p>
        </p:txBody>
      </p:sp>
      <p:sp>
        <p:nvSpPr>
          <p:cNvPr id="16" name="TextBox 15"/>
          <p:cNvSpPr txBox="1"/>
          <p:nvPr/>
        </p:nvSpPr>
        <p:spPr>
          <a:xfrm>
            <a:off x="1651452" y="5761495"/>
            <a:ext cx="8478020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3" dirty="0"/>
              <a:t>* Законопроект о государственном контроле над прохождением интернет-трафика на территории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368646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981" y="235132"/>
            <a:ext cx="9801316" cy="7707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Источники финансирования для работ исследователей и предпринимателей  в области оптических технологий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9415" y="1428252"/>
            <a:ext cx="10515600" cy="494642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Фонды НТИ (включая Фонд «Бортника») - 10 млрд руб. в год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Программа «Цифровая экономика» </a:t>
            </a:r>
            <a:r>
              <a:rPr lang="ru-RU" dirty="0" smtClean="0">
                <a:solidFill>
                  <a:srgbClr val="002060"/>
                </a:solidFill>
              </a:rPr>
              <a:t>(Центр </a:t>
            </a:r>
            <a:r>
              <a:rPr lang="ru-RU" dirty="0" smtClean="0">
                <a:solidFill>
                  <a:srgbClr val="002060"/>
                </a:solidFill>
              </a:rPr>
              <a:t>компетенций в области квантовых </a:t>
            </a:r>
            <a:r>
              <a:rPr lang="ru-RU" dirty="0" smtClean="0">
                <a:solidFill>
                  <a:srgbClr val="002060"/>
                </a:solidFill>
              </a:rPr>
              <a:t>технологий, ВЭБ Инновации)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dirty="0" err="1">
                <a:solidFill>
                  <a:srgbClr val="002060"/>
                </a:solidFill>
              </a:rPr>
              <a:t>Минобрнауки</a:t>
            </a:r>
            <a:r>
              <a:rPr lang="ru-RU" dirty="0">
                <a:solidFill>
                  <a:srgbClr val="002060"/>
                </a:solidFill>
              </a:rPr>
              <a:t> (218 Постановление)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Средства </a:t>
            </a:r>
            <a:r>
              <a:rPr lang="ru-RU" dirty="0" smtClean="0">
                <a:solidFill>
                  <a:srgbClr val="002060"/>
                </a:solidFill>
              </a:rPr>
              <a:t>Венчурных фондов (примеры – </a:t>
            </a:r>
            <a:r>
              <a:rPr lang="ru-RU" dirty="0" err="1" smtClean="0">
                <a:solidFill>
                  <a:srgbClr val="002060"/>
                </a:solidFill>
              </a:rPr>
              <a:t>Росинфокоминвест</a:t>
            </a:r>
            <a:r>
              <a:rPr lang="ru-RU" dirty="0" smtClean="0">
                <a:solidFill>
                  <a:srgbClr val="002060"/>
                </a:solidFill>
              </a:rPr>
              <a:t>, «Регион», «Лидер</a:t>
            </a:r>
            <a:r>
              <a:rPr lang="ru-RU" dirty="0" smtClean="0">
                <a:solidFill>
                  <a:srgbClr val="002060"/>
                </a:solidFill>
              </a:rPr>
              <a:t>», Фонд развития промышленности, …)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Средства коммерческих компаний (примеры – СМАРТС, ПАО </a:t>
            </a:r>
            <a:r>
              <a:rPr lang="ru-RU" dirty="0" smtClean="0">
                <a:solidFill>
                  <a:srgbClr val="002060"/>
                </a:solidFill>
              </a:rPr>
              <a:t>Ростелеком,…)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Международные проекты (ЕАЭС, БРИКС, </a:t>
            </a:r>
            <a:r>
              <a:rPr lang="ru-RU" dirty="0" smtClean="0">
                <a:solidFill>
                  <a:srgbClr val="002060"/>
                </a:solidFill>
              </a:rPr>
              <a:t>…)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ПЕРСПЕКТИВА – подготовка 7-го технологического уклада. Сначала переход к оптическому компьютеру, а затем к квантовому компьютеру (от «цифры» к аналоговому сигналу)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41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707" y="161623"/>
            <a:ext cx="10183109" cy="37931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ИДЕЯ ПРОЕКТА </a:t>
            </a:r>
            <a:r>
              <a:rPr lang="ru-RU" sz="2800" b="1" dirty="0" smtClean="0">
                <a:solidFill>
                  <a:srgbClr val="FF0000"/>
                </a:solidFill>
              </a:rPr>
              <a:t>ЕВРАЗИЙСКОГО КВАНТОВОГО ПУТИ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8B2-C7A6-0847-A9D3-11E90A4CEB8E}" type="datetime3">
              <a:rPr lang="ru-RU" smtClean="0"/>
              <a:pPr/>
              <a:t>15/10/17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08718" y="744442"/>
            <a:ext cx="9591024" cy="2893096"/>
          </a:xfrm>
          <a:prstGeom prst="rect">
            <a:avLst/>
          </a:prstGeom>
          <a:ln w="12700">
            <a:noFill/>
          </a:ln>
        </p:spPr>
        <p:txBody>
          <a:bodyPr wrap="square" lIns="91438" tIns="45718" rIns="91438" bIns="45718">
            <a:spAutoFit/>
          </a:bodyPr>
          <a:lstStyle/>
          <a:p>
            <a:pPr indent="179388" algn="just"/>
            <a:r>
              <a:rPr lang="ru-RU" sz="1200" dirty="0"/>
              <a:t>Проект предполагает разворачивание разветвленной телекоммуникационной среды межрегионального, федерального и международного уровней, которая включает магистральные сети (каналы) передачи данных с типовыми телекоммуникационными узлами и распределенной сетью </a:t>
            </a:r>
            <a:r>
              <a:rPr lang="ru-RU" sz="1200" dirty="0" err="1"/>
              <a:t>ЦОДов</a:t>
            </a:r>
            <a:r>
              <a:rPr lang="ru-RU" sz="1200" dirty="0"/>
              <a:t> с применением квантовых технологий, позволяющих осуществлять шифрование информации на физическом уровне, обеспечивая сверхвысокую надёжность хранения, обработки и передачи информации.</a:t>
            </a:r>
            <a:endParaRPr lang="en-US" sz="1200" dirty="0"/>
          </a:p>
          <a:p>
            <a:pPr indent="179388" algn="just"/>
            <a:r>
              <a:rPr lang="ru-RU" sz="1200" dirty="0"/>
              <a:t>Создается интегрированная система управления, предназначенная в том числе для мгновенного реагирования на нештатные ситуации, а также новый уровень защищенности каналов связи. Технологическое оснащение предполагает использование </a:t>
            </a:r>
            <a:r>
              <a:rPr lang="ru-RU" sz="1200" dirty="0" err="1"/>
              <a:t>ЦОДов</a:t>
            </a:r>
            <a:r>
              <a:rPr lang="ru-RU" sz="1200" dirty="0"/>
              <a:t> в крупных городах либо телекоммуникационных узлов доступа в пунктах регенерации, оснащенных комплексами инженерной инфраструктуры. </a:t>
            </a:r>
          </a:p>
          <a:p>
            <a:pPr indent="179388" algn="just"/>
            <a:endParaRPr lang="ru-RU" sz="1200" dirty="0"/>
          </a:p>
          <a:p>
            <a:pPr indent="179388" algn="just"/>
            <a:r>
              <a:rPr lang="ru-RU" sz="1400" b="1" dirty="0"/>
              <a:t>Системные решения:</a:t>
            </a:r>
            <a:endParaRPr lang="en-US" sz="1400" b="1" dirty="0"/>
          </a:p>
          <a:p>
            <a:pPr indent="179388" algn="just">
              <a:buFont typeface="Wingdings" panose="05000000000000000000" pitchFamily="2" charset="2"/>
              <a:buChar char="ü"/>
            </a:pPr>
            <a:r>
              <a:rPr lang="ru-RU" sz="1200" dirty="0"/>
              <a:t>программно-конфигурируемые сети с защитой на основе квантовых </a:t>
            </a:r>
          </a:p>
          <a:p>
            <a:pPr marL="182563" algn="just"/>
            <a:r>
              <a:rPr lang="ru-RU" sz="1200" dirty="0"/>
              <a:t>технологий;</a:t>
            </a:r>
            <a:endParaRPr lang="en-US" sz="1200" dirty="0"/>
          </a:p>
          <a:p>
            <a:pPr indent="179388" algn="just">
              <a:buFont typeface="Wingdings" panose="05000000000000000000" pitchFamily="2" charset="2"/>
              <a:buChar char="ü"/>
            </a:pPr>
            <a:r>
              <a:rPr lang="ru-RU" sz="1200" dirty="0" err="1"/>
              <a:t>проактивное</a:t>
            </a:r>
            <a:r>
              <a:rPr lang="ru-RU" sz="1200" dirty="0"/>
              <a:t> управление вычислительной мощностью;</a:t>
            </a:r>
            <a:endParaRPr lang="en-US" sz="1200" dirty="0"/>
          </a:p>
          <a:p>
            <a:pPr indent="179388" algn="just">
              <a:buFont typeface="Wingdings" panose="05000000000000000000" pitchFamily="2" charset="2"/>
              <a:buChar char="ü"/>
            </a:pPr>
            <a:r>
              <a:rPr lang="ru-RU" sz="1200" dirty="0"/>
              <a:t>территориально-распределенная система хранения данных;</a:t>
            </a:r>
            <a:endParaRPr lang="en-US" sz="1200" dirty="0"/>
          </a:p>
          <a:p>
            <a:pPr indent="179388" algn="just">
              <a:buFont typeface="Wingdings" panose="05000000000000000000" pitchFamily="2" charset="2"/>
              <a:buChar char="ü"/>
            </a:pPr>
            <a:r>
              <a:rPr lang="ru-RU" sz="1200" dirty="0"/>
              <a:t>виртуализация управления ресурсами;</a:t>
            </a:r>
            <a:endParaRPr lang="en-US" sz="1200" dirty="0"/>
          </a:p>
          <a:p>
            <a:pPr indent="179388" algn="just">
              <a:buFont typeface="Wingdings" panose="05000000000000000000" pitchFamily="2" charset="2"/>
              <a:buChar char="ü"/>
            </a:pPr>
            <a:r>
              <a:rPr lang="ru-RU" sz="1200" dirty="0"/>
              <a:t>использование технологии ВОЛС ТМК при прокладке коммуникаций.</a:t>
            </a: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6532365" y="2223593"/>
            <a:ext cx="4449451" cy="16174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/>
              <a:t>Область применения продукта</a:t>
            </a:r>
            <a:endParaRPr lang="en-US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/>
              <a:t>На данный момент на целевом рынке существует три тренда, на которых планируется строить стратегию продвижения:</a:t>
            </a:r>
          </a:p>
          <a:p>
            <a:pPr>
              <a:spcBef>
                <a:spcPts val="0"/>
              </a:spcBef>
            </a:pPr>
            <a:r>
              <a:rPr lang="ru-RU" sz="1200" dirty="0"/>
              <a:t>Виртуализация сетей и бизнес-процессов – зрелый тренд.</a:t>
            </a:r>
          </a:p>
          <a:p>
            <a:pPr>
              <a:spcBef>
                <a:spcPts val="0"/>
              </a:spcBef>
            </a:pPr>
            <a:r>
              <a:rPr lang="ru-RU" sz="1200" dirty="0"/>
              <a:t>Трансформация рынка ЦОД – нарастающий тренд.</a:t>
            </a:r>
          </a:p>
          <a:p>
            <a:pPr>
              <a:spcBef>
                <a:spcPts val="0"/>
              </a:spcBef>
            </a:pPr>
            <a:r>
              <a:rPr lang="ru-RU" sz="1200" dirty="0"/>
              <a:t>Смена архитектур информационной безопасности, включая разработку стандарта квантовых коммуникаций – зарождение тренда.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903679" y="5487649"/>
            <a:ext cx="4117630" cy="124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Уникальность разворачиваемого решения состоит в интеграции различных сервисов на собственной технологической инфраструктуре и разработке единого пользовательского интерфейса по управлению ИТ как на уровне инженерной инфраструктуры, так и на уровне управления всей сетью и потоками данных.</a:t>
            </a:r>
          </a:p>
        </p:txBody>
      </p:sp>
      <p:pic>
        <p:nvPicPr>
          <p:cNvPr id="22" name="pictur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7264" r="16859" b="5101"/>
          <a:stretch/>
        </p:blipFill>
        <p:spPr>
          <a:xfrm>
            <a:off x="7331647" y="3695691"/>
            <a:ext cx="2850884" cy="18414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9" y="3522377"/>
            <a:ext cx="6866799" cy="29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8B2-C7A6-0847-A9D3-11E90A4CEB8E}" type="datetime3">
              <a:rPr lang="ru-RU" smtClean="0"/>
              <a:pPr/>
              <a:t>15/10/17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42116" y="1169869"/>
            <a:ext cx="4734005" cy="307777"/>
          </a:xfrm>
          <a:prstGeom prst="rect">
            <a:avLst/>
          </a:prstGeom>
        </p:spPr>
        <p:txBody>
          <a:bodyPr wrap="square" lIns="91438" tIns="45718" rIns="91438" bIns="45718">
            <a:spAutoFit/>
          </a:bodyPr>
          <a:lstStyle/>
          <a:p>
            <a:pPr lvl="0"/>
            <a:r>
              <a:rPr lang="ru-RU" sz="1400" b="1" spc="100" dirty="0">
                <a:solidFill>
                  <a:srgbClr val="003462"/>
                </a:solidFill>
              </a:rPr>
              <a:t>Краткое описание продукта</a:t>
            </a:r>
            <a:endParaRPr lang="ru-RU" sz="14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5988" y="2518586"/>
            <a:ext cx="4823997" cy="2215987"/>
          </a:xfrm>
          <a:prstGeom prst="rect">
            <a:avLst/>
          </a:prstGeom>
          <a:noFill/>
        </p:spPr>
        <p:txBody>
          <a:bodyPr wrap="square" lIns="91438" tIns="45718" rIns="91438" bIns="45718">
            <a:spAutoFit/>
          </a:bodyPr>
          <a:lstStyle/>
          <a:p>
            <a:pPr>
              <a:spcBef>
                <a:spcPts val="2400"/>
              </a:spcBef>
            </a:pPr>
            <a:r>
              <a:rPr lang="ru-RU" sz="1400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Описание области применения продукта, ключевых функциональных и технических характеристик при необходимости</a:t>
            </a:r>
          </a:p>
          <a:p>
            <a:pPr>
              <a:spcBef>
                <a:spcPts val="2400"/>
              </a:spcBef>
            </a:pPr>
            <a:r>
              <a:rPr lang="ru-RU" sz="1400" dirty="0">
                <a:solidFill>
                  <a:srgbClr val="000000"/>
                </a:solidFill>
                <a:latin typeface="Calibri Light"/>
                <a:ea typeface="Helvetica Neue" charset="0"/>
                <a:cs typeface="Helvetica Neue" charset="0"/>
              </a:rPr>
              <a:t>'Объясните идею проекта в общем, "на пальцах". Опишите подход, или стратегию реализации проекта, т.е. как именно предполагается реализовать проект </a:t>
            </a:r>
          </a:p>
          <a:p>
            <a:pPr>
              <a:spcBef>
                <a:spcPts val="2400"/>
              </a:spcBef>
            </a:pPr>
            <a:endParaRPr lang="ru-RU" sz="1400" dirty="0">
              <a:solidFill>
                <a:srgbClr val="000000"/>
              </a:solidFill>
              <a:latin typeface="Calibri Light"/>
              <a:ea typeface="Helvetica Neue" charset="0"/>
              <a:cs typeface="Helvetica Neue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942115" y="1043492"/>
            <a:ext cx="5905500" cy="1361933"/>
            <a:chOff x="-514794" y="3711289"/>
            <a:chExt cx="7360150" cy="319194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514794" y="3745874"/>
              <a:ext cx="7360150" cy="315735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784137" y="4306924"/>
              <a:ext cx="61219" cy="61219"/>
            </a:xfrm>
            <a:prstGeom prst="rect">
              <a:avLst/>
            </a:prstGeom>
            <a:solidFill>
              <a:srgbClr val="F75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75445" y="3711289"/>
              <a:ext cx="61219" cy="61219"/>
            </a:xfrm>
            <a:prstGeom prst="rect">
              <a:avLst/>
            </a:prstGeom>
            <a:solidFill>
              <a:srgbClr val="F75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475445" y="4898159"/>
              <a:ext cx="61219" cy="61219"/>
            </a:xfrm>
            <a:prstGeom prst="rect">
              <a:avLst/>
            </a:prstGeom>
            <a:solidFill>
              <a:srgbClr val="F75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784137" y="3711289"/>
              <a:ext cx="61219" cy="61219"/>
            </a:xfrm>
            <a:prstGeom prst="rect">
              <a:avLst/>
            </a:prstGeom>
            <a:solidFill>
              <a:srgbClr val="F75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784137" y="4898159"/>
              <a:ext cx="61219" cy="61219"/>
            </a:xfrm>
            <a:prstGeom prst="rect">
              <a:avLst/>
            </a:prstGeom>
            <a:solidFill>
              <a:srgbClr val="F75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50709" y="3711289"/>
              <a:ext cx="61219" cy="61219"/>
            </a:xfrm>
            <a:prstGeom prst="rect">
              <a:avLst/>
            </a:prstGeom>
            <a:solidFill>
              <a:srgbClr val="F75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50709" y="4898159"/>
              <a:ext cx="61219" cy="61219"/>
            </a:xfrm>
            <a:prstGeom prst="rect">
              <a:avLst/>
            </a:prstGeom>
            <a:solidFill>
              <a:srgbClr val="F75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513115" y="1043491"/>
            <a:ext cx="3233056" cy="46388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8" rIns="91438" bIns="45718" spcCol="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Визуальное представление продукта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830993"/>
            <a:ext cx="9878873" cy="555686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37065" y="-173695"/>
            <a:ext cx="10515600" cy="13255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Евразийская квантовая сеть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5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51"/>
          <p:cNvSpPr>
            <a:spLocks noGrp="1"/>
          </p:cNvSpPr>
          <p:nvPr>
            <p:ph type="title"/>
          </p:nvPr>
        </p:nvSpPr>
        <p:spPr>
          <a:xfrm>
            <a:off x="1684348" y="-3656"/>
            <a:ext cx="10246395" cy="93364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Анализ Рынка МАГИСТРАЛЬНЫХ КАНАЛОВ СВЯЗИ</a:t>
            </a:r>
          </a:p>
        </p:txBody>
      </p:sp>
      <p:cxnSp>
        <p:nvCxnSpPr>
          <p:cNvPr id="711" name="Прямая соединительная линия 710"/>
          <p:cNvCxnSpPr/>
          <p:nvPr/>
        </p:nvCxnSpPr>
        <p:spPr>
          <a:xfrm>
            <a:off x="10565383" y="5303500"/>
            <a:ext cx="2180513" cy="0"/>
          </a:xfrm>
          <a:prstGeom prst="line">
            <a:avLst/>
          </a:prstGeom>
          <a:noFill/>
          <a:ln w="19050" cap="rnd" cmpd="sng" algn="ctr">
            <a:solidFill>
              <a:schemeClr val="bg1">
                <a:lumMod val="65000"/>
              </a:schemeClr>
            </a:solidFill>
            <a:prstDash val="dot"/>
          </a:ln>
          <a:effectLst/>
        </p:spPr>
      </p:cxnSp>
      <p:cxnSp>
        <p:nvCxnSpPr>
          <p:cNvPr id="712" name="Прямая соединительная линия 711"/>
          <p:cNvCxnSpPr/>
          <p:nvPr/>
        </p:nvCxnSpPr>
        <p:spPr>
          <a:xfrm>
            <a:off x="11005881" y="4907038"/>
            <a:ext cx="2180513" cy="0"/>
          </a:xfrm>
          <a:prstGeom prst="line">
            <a:avLst/>
          </a:prstGeom>
          <a:noFill/>
          <a:ln w="19050" cap="rnd" cmpd="sng" algn="ctr">
            <a:solidFill>
              <a:schemeClr val="bg1">
                <a:lumMod val="65000"/>
              </a:schemeClr>
            </a:solidFill>
            <a:prstDash val="dot"/>
          </a:ln>
          <a:effectLst/>
        </p:spPr>
      </p:cxnSp>
      <p:sp>
        <p:nvSpPr>
          <p:cNvPr id="70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1034" y="6412493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4489" y="755151"/>
            <a:ext cx="6849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Основные   драйверы увеличения спроса на магистральную емкость </a:t>
            </a:r>
            <a:r>
              <a:rPr lang="en-US" sz="1200" dirty="0"/>
              <a:t>:</a:t>
            </a:r>
          </a:p>
          <a:p>
            <a:pPr algn="just">
              <a:buFontTx/>
              <a:buChar char="-"/>
            </a:pPr>
            <a:r>
              <a:rPr lang="ru-RU" sz="1200" dirty="0"/>
              <a:t> взрывной рост цифрового контента</a:t>
            </a:r>
            <a:r>
              <a:rPr lang="en-US" sz="1200" dirty="0"/>
              <a:t>;</a:t>
            </a:r>
          </a:p>
          <a:p>
            <a:pPr algn="just">
              <a:buFontTx/>
              <a:buChar char="-"/>
            </a:pPr>
            <a:r>
              <a:rPr lang="ru-RU" sz="1200" dirty="0"/>
              <a:t> рост широкополосных сетей доступа и числа  устройств у потребителя</a:t>
            </a:r>
            <a:r>
              <a:rPr lang="en-US" sz="1200" dirty="0"/>
              <a:t>;</a:t>
            </a:r>
            <a:r>
              <a:rPr lang="ru-RU" sz="1200" dirty="0"/>
              <a:t> </a:t>
            </a:r>
            <a:endParaRPr lang="en-US" sz="1200" dirty="0"/>
          </a:p>
          <a:p>
            <a:pPr algn="just">
              <a:buFontTx/>
              <a:buChar char="-"/>
            </a:pPr>
            <a:r>
              <a:rPr lang="ru-RU" sz="1200" dirty="0"/>
              <a:t> неравномерность распределения </a:t>
            </a:r>
            <a:r>
              <a:rPr lang="ru-RU" sz="1200" dirty="0" err="1"/>
              <a:t>контента</a:t>
            </a:r>
            <a:r>
              <a:rPr lang="ru-RU" sz="1200" dirty="0"/>
              <a:t> в мире. </a:t>
            </a:r>
            <a:endParaRPr lang="en-US" sz="1200" dirty="0"/>
          </a:p>
          <a:p>
            <a:pPr algn="just"/>
            <a:r>
              <a:rPr lang="ru-RU" sz="1200" dirty="0"/>
              <a:t>Потребность доступа к удаленным источникам данных формирует глобальный транзитный рынок.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003" y="813419"/>
            <a:ext cx="2911009" cy="18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54489" y="1676191"/>
            <a:ext cx="11780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Темп среднегодового роста спроса   на  транзит  трафика  «Европа – Азия»  составит </a:t>
            </a:r>
            <a:r>
              <a:rPr lang="ru-RU" sz="1200" b="1" dirty="0"/>
              <a:t>свыше 35 %.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4489" y="2277269"/>
            <a:ext cx="6849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Транзит   трафика между Европой и Азией осуществляется по трем маршрутам: через США, Индийский океан и по наземным маршрутам Евразии, в т.ч. через РФ .  Наземные маршруты обеспечивают </a:t>
            </a:r>
            <a:r>
              <a:rPr lang="ru-RU" sz="1200" b="1" dirty="0"/>
              <a:t>наименьшую задержку сигнала.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54490" y="1881623"/>
            <a:ext cx="7033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Согласно  </a:t>
            </a:r>
            <a:r>
              <a:rPr lang="ru-RU" sz="1200" dirty="0" err="1"/>
              <a:t>J’son</a:t>
            </a:r>
            <a:r>
              <a:rPr lang="ru-RU" sz="1200" dirty="0"/>
              <a:t> &amp; </a:t>
            </a:r>
            <a:r>
              <a:rPr lang="ru-RU" sz="1200" dirty="0" err="1"/>
              <a:t>Partners</a:t>
            </a:r>
            <a:r>
              <a:rPr lang="ru-RU" sz="1200" dirty="0"/>
              <a:t> </a:t>
            </a:r>
            <a:r>
              <a:rPr lang="ru-RU" sz="1200" dirty="0" err="1"/>
              <a:t>Consulting</a:t>
            </a:r>
            <a:r>
              <a:rPr lang="ru-RU" sz="1200" dirty="0"/>
              <a:t> в  2016–2022 гг. данный рынок </a:t>
            </a:r>
            <a:r>
              <a:rPr lang="ru-RU" sz="1200" b="1" dirty="0"/>
              <a:t>увеличится  в 7,5 раз </a:t>
            </a:r>
            <a:r>
              <a:rPr lang="ru-RU" sz="1200" dirty="0"/>
              <a:t>и достигнет  </a:t>
            </a:r>
            <a:r>
              <a:rPr lang="ru-RU" sz="1200" b="1" dirty="0"/>
              <a:t>100 </a:t>
            </a:r>
            <a:r>
              <a:rPr lang="ru-RU" sz="1200" b="1" dirty="0" err="1"/>
              <a:t>Тбит</a:t>
            </a:r>
            <a:r>
              <a:rPr lang="ru-RU" sz="1200" b="1" dirty="0"/>
              <a:t>/с. </a:t>
            </a:r>
            <a:r>
              <a:rPr lang="ru-RU" sz="1200" dirty="0"/>
              <a:t>В денежном выражении рынок транзита  «Европа – Азия»   достигнет более </a:t>
            </a:r>
            <a:r>
              <a:rPr lang="ru-RU" sz="1200" b="1" dirty="0"/>
              <a:t>900 млн. долл. </a:t>
            </a:r>
          </a:p>
        </p:txBody>
      </p:sp>
      <p:pic>
        <p:nvPicPr>
          <p:cNvPr id="12" name="Рисунок 5" descr="Cable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9678" y="2923599"/>
            <a:ext cx="2176818" cy="154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46496" y="2854458"/>
            <a:ext cx="7502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Существующие линии связи России, построенные  в интересах отдельных, конкурирующих  между собой операторов,  не  готовы к взрывному росту трафика.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4840" y="4239759"/>
            <a:ext cx="3870960" cy="217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369678" y="4778065"/>
            <a:ext cx="560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Крупнейшие европейские операторы </a:t>
            </a:r>
            <a:r>
              <a:rPr lang="en-US" sz="1200" dirty="0"/>
              <a:t>:</a:t>
            </a:r>
            <a:r>
              <a:rPr lang="ru-RU" sz="1200" dirty="0"/>
              <a:t> </a:t>
            </a:r>
            <a:r>
              <a:rPr lang="en-US" sz="1200" dirty="0"/>
              <a:t>Deutsche Telecom, </a:t>
            </a:r>
            <a:r>
              <a:rPr lang="en-US" sz="1200" dirty="0" err="1"/>
              <a:t>Telefonica</a:t>
            </a:r>
            <a:r>
              <a:rPr lang="en-US" sz="1200" dirty="0"/>
              <a:t>, </a:t>
            </a:r>
            <a:r>
              <a:rPr lang="en-US" sz="1200" dirty="0" err="1"/>
              <a:t>Vodafon</a:t>
            </a:r>
            <a:r>
              <a:rPr lang="en-US" sz="1200" dirty="0"/>
              <a:t>, Orange, Telecom Italia, BT, Telstra,  </a:t>
            </a:r>
            <a:r>
              <a:rPr lang="en-US" sz="1200" dirty="0" err="1"/>
              <a:t>Telenor</a:t>
            </a:r>
            <a:r>
              <a:rPr lang="en-US" sz="1200" dirty="0"/>
              <a:t>, </a:t>
            </a:r>
            <a:r>
              <a:rPr lang="en-US" sz="1200" dirty="0" err="1"/>
              <a:t>TeliaSonera</a:t>
            </a:r>
            <a:r>
              <a:rPr lang="en-US" sz="1200" dirty="0"/>
              <a:t>.  </a:t>
            </a:r>
            <a:r>
              <a:rPr lang="ru-RU" sz="1200" dirty="0"/>
              <a:t>Их доля </a:t>
            </a:r>
            <a:r>
              <a:rPr lang="en-US" sz="1200" b="1" dirty="0"/>
              <a:t>~ </a:t>
            </a:r>
            <a:r>
              <a:rPr lang="ru-RU" sz="1200" b="1" dirty="0"/>
              <a:t>14% или </a:t>
            </a:r>
            <a:r>
              <a:rPr lang="en-US" sz="1200" b="1" dirty="0"/>
              <a:t>~</a:t>
            </a:r>
            <a:r>
              <a:rPr lang="ru-RU" sz="1200" b="1" dirty="0"/>
              <a:t>30</a:t>
            </a:r>
            <a:r>
              <a:rPr lang="en-US" sz="1200" b="1" dirty="0"/>
              <a:t>0</a:t>
            </a:r>
            <a:r>
              <a:rPr lang="ru-RU" sz="1200" b="1" dirty="0"/>
              <a:t> </a:t>
            </a:r>
            <a:r>
              <a:rPr lang="ru-RU" sz="1200" b="1" dirty="0" err="1"/>
              <a:t>млрд</a:t>
            </a:r>
            <a:r>
              <a:rPr lang="ru-RU" sz="1200" b="1" dirty="0"/>
              <a:t> евро </a:t>
            </a:r>
            <a:r>
              <a:rPr lang="ru-RU" sz="1200" dirty="0"/>
              <a:t>от общего количества доходов 100 глобальных операторов.</a:t>
            </a:r>
            <a:r>
              <a:rPr lang="en-US" sz="1200" dirty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46497" y="4200915"/>
            <a:ext cx="3405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Существующие и потенциальные потребители  услуг транзита «Европа – Азия» по защищенным каналам: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69678" y="5382262"/>
            <a:ext cx="5605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Крупнейшие </a:t>
            </a:r>
            <a:r>
              <a:rPr lang="en-US" sz="1200" dirty="0"/>
              <a:t> </a:t>
            </a:r>
            <a:r>
              <a:rPr lang="ru-RU" sz="1200" dirty="0"/>
              <a:t>российские операторы </a:t>
            </a:r>
            <a:r>
              <a:rPr lang="en-US" sz="1200" dirty="0"/>
              <a:t>:</a:t>
            </a:r>
            <a:r>
              <a:rPr lang="ru-RU" sz="1200" dirty="0"/>
              <a:t> </a:t>
            </a:r>
            <a:r>
              <a:rPr lang="ru-RU" sz="1200" dirty="0" err="1"/>
              <a:t>Ростелеком</a:t>
            </a:r>
            <a:r>
              <a:rPr lang="ru-RU" sz="1200" dirty="0"/>
              <a:t>, МТС, </a:t>
            </a:r>
            <a:r>
              <a:rPr lang="ru-RU" sz="1200" dirty="0" err="1"/>
              <a:t>Вымпелком</a:t>
            </a:r>
            <a:r>
              <a:rPr lang="ru-RU" sz="1200" dirty="0"/>
              <a:t>, Мегафон, ТТК, Т</a:t>
            </a:r>
            <a:r>
              <a:rPr lang="en-US" sz="1200" dirty="0" err="1"/>
              <a:t>ele</a:t>
            </a:r>
            <a:r>
              <a:rPr lang="en-US" sz="1200" dirty="0"/>
              <a:t> 2</a:t>
            </a:r>
            <a:r>
              <a:rPr lang="ru-RU" sz="1200" dirty="0"/>
              <a:t>. Их ежегодный оборот   </a:t>
            </a:r>
            <a:r>
              <a:rPr lang="en-US" sz="1200" b="1" dirty="0"/>
              <a:t>~</a:t>
            </a:r>
            <a:r>
              <a:rPr lang="ru-RU" sz="1200" b="1" dirty="0"/>
              <a:t>45 </a:t>
            </a:r>
            <a:r>
              <a:rPr lang="ru-RU" sz="1200" b="1" dirty="0" err="1"/>
              <a:t>млрд</a:t>
            </a:r>
            <a:r>
              <a:rPr lang="ru-RU" sz="1200" b="1" dirty="0"/>
              <a:t> евро.</a:t>
            </a:r>
            <a:r>
              <a:rPr lang="en-US" sz="1200" dirty="0"/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71678" y="5816962"/>
            <a:ext cx="5557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Крупнейшие азиатские операторы</a:t>
            </a:r>
            <a:r>
              <a:rPr lang="en-US" sz="1200" dirty="0"/>
              <a:t>:</a:t>
            </a:r>
            <a:r>
              <a:rPr lang="ru-RU" sz="1200" dirty="0"/>
              <a:t>  </a:t>
            </a:r>
            <a:r>
              <a:rPr lang="en-US" sz="1200" dirty="0"/>
              <a:t>NTT, China Mobile, </a:t>
            </a:r>
            <a:r>
              <a:rPr lang="en-US" sz="1200" dirty="0" err="1"/>
              <a:t>SoftBank</a:t>
            </a:r>
            <a:r>
              <a:rPr lang="en-US" sz="1200" dirty="0"/>
              <a:t>, China Telecom, China Unicom, KDDI, KT, SK Telecom, </a:t>
            </a:r>
            <a:r>
              <a:rPr lang="en-US" sz="1200" dirty="0" err="1"/>
              <a:t>Bharti</a:t>
            </a:r>
            <a:r>
              <a:rPr lang="en-US" sz="1200" dirty="0"/>
              <a:t> </a:t>
            </a:r>
            <a:r>
              <a:rPr lang="en-US" sz="1200" dirty="0" err="1"/>
              <a:t>Airtel</a:t>
            </a:r>
            <a:r>
              <a:rPr lang="en-US" sz="1200" dirty="0"/>
              <a:t>, SingTel. </a:t>
            </a:r>
            <a:r>
              <a:rPr lang="ru-RU" sz="1200" dirty="0"/>
              <a:t>На их долю приходится </a:t>
            </a:r>
            <a:r>
              <a:rPr lang="ru-RU" sz="1200" b="1" dirty="0"/>
              <a:t>14,5% или 310 млрд. евро </a:t>
            </a:r>
            <a:r>
              <a:rPr lang="ru-RU" sz="1200" dirty="0"/>
              <a:t>от общего количества доходов 100 глобальных операторов.  </a:t>
            </a:r>
            <a:endParaRPr lang="en-US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46496" y="3192054"/>
            <a:ext cx="709610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200" dirty="0">
                <a:ea typeface="Calibri" pitchFamily="34" charset="0"/>
                <a:cs typeface="Times New Roman" pitchFamily="18" charset="0"/>
              </a:rPr>
              <a:t>Так, преимущество в 1 </a:t>
            </a:r>
            <a:r>
              <a:rPr lang="ru-RU" sz="1200" dirty="0" err="1">
                <a:ea typeface="Calibri" pitchFamily="34" charset="0"/>
                <a:cs typeface="Times New Roman" pitchFamily="18" charset="0"/>
              </a:rPr>
              <a:t>мс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 в торговых приложениях может стоить крупной брокерской компании 100 млн. долл. в год. Сравнение задержек сигналов между Европой и Азией выглядит так</a:t>
            </a:r>
            <a:r>
              <a:rPr lang="en-US" sz="1200" dirty="0"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1200" b="1" dirty="0">
                <a:ea typeface="Calibri" pitchFamily="34" charset="0"/>
                <a:cs typeface="Times New Roman" pitchFamily="18" charset="0"/>
              </a:rPr>
              <a:t>TEA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через Тихий и Атлантический океан – 320 </a:t>
            </a:r>
            <a:r>
              <a:rPr lang="ru-RU" sz="1200" dirty="0" err="1">
                <a:ea typeface="Calibri" pitchFamily="34" charset="0"/>
                <a:cs typeface="Times New Roman" pitchFamily="18" charset="0"/>
              </a:rPr>
              <a:t>мс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, через Индийский – 300 </a:t>
            </a:r>
            <a:r>
              <a:rPr lang="ru-RU" sz="1200" dirty="0" err="1">
                <a:ea typeface="Calibri" pitchFamily="34" charset="0"/>
                <a:cs typeface="Times New Roman" pitchFamily="18" charset="0"/>
              </a:rPr>
              <a:t>мс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200" b="1" dirty="0">
                <a:ea typeface="Calibri" pitchFamily="34" charset="0"/>
                <a:cs typeface="Times New Roman" pitchFamily="18" charset="0"/>
              </a:rPr>
              <a:t>в кабеле через территорию России - </a:t>
            </a:r>
            <a:r>
              <a:rPr lang="en-US" sz="1200" b="1" dirty="0">
                <a:ea typeface="Calibri" pitchFamily="34" charset="0"/>
                <a:cs typeface="Times New Roman" pitchFamily="18" charset="0"/>
              </a:rPr>
              <a:t>190-200</a:t>
            </a:r>
            <a:r>
              <a:rPr lang="ru-RU" sz="12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err="1">
                <a:ea typeface="Calibri" pitchFamily="34" charset="0"/>
                <a:cs typeface="Times New Roman" pitchFamily="18" charset="0"/>
              </a:rPr>
              <a:t>мс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i="1" dirty="0"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200" i="1" dirty="0">
                <a:ea typeface="Calibri" pitchFamily="34" charset="0"/>
                <a:cs typeface="Times New Roman" pitchFamily="18" charset="0"/>
              </a:rPr>
              <a:t>www.submarinenetworks.com)</a:t>
            </a:r>
            <a:r>
              <a:rPr lang="ru-RU" sz="1200" i="1" dirty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4941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1515</Words>
  <Application>Microsoft Office PowerPoint</Application>
  <PresentationFormat>Широкоэкранный</PresentationFormat>
  <Paragraphs>166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Tahoma</vt:lpstr>
      <vt:lpstr>Times New Roman</vt:lpstr>
      <vt:lpstr>Verdana</vt:lpstr>
      <vt:lpstr>Wingdings</vt:lpstr>
      <vt:lpstr>Тема Office</vt:lpstr>
      <vt:lpstr>think-cell Slide</vt:lpstr>
      <vt:lpstr> </vt:lpstr>
      <vt:lpstr>Концепция рынка Сейфнет направлена на достижение российскими компаниями значимой доли мирового рынка безопасности, а также на обеспечение национальной технологической безопасности</vt:lpstr>
      <vt:lpstr>Путь к новой ПАРАДИГМЕ БЕЗОПАСНОСТИ</vt:lpstr>
      <vt:lpstr>Презентация PowerPoint</vt:lpstr>
      <vt:lpstr>Ключевые требования к перспективной  инфраструктуре связи </vt:lpstr>
      <vt:lpstr>Источники финансирования для работ исследователей и предпринимателей  в области оптических технологий</vt:lpstr>
      <vt:lpstr>ИДЕЯ ПРОЕКТА ЕВРАЗИЙСКОГО КВАНТОВОГО ПУТИ</vt:lpstr>
      <vt:lpstr>Евразийская квантовая сеть</vt:lpstr>
      <vt:lpstr>Анализ Рынка МАГИСТРАЛЬНЫХ КАНАЛОВ СВЯЗИ</vt:lpstr>
      <vt:lpstr>Рынок связи – инфраструктура и стандарты</vt:lpstr>
      <vt:lpstr>Система квантовой рассылки ключа (квантовой криптографии)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</dc:creator>
  <cp:lastModifiedBy>Макаров</cp:lastModifiedBy>
  <cp:revision>8</cp:revision>
  <dcterms:created xsi:type="dcterms:W3CDTF">2017-10-15T07:07:18Z</dcterms:created>
  <dcterms:modified xsi:type="dcterms:W3CDTF">2017-10-15T17:20:43Z</dcterms:modified>
</cp:coreProperties>
</file>